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sldIdLst>
    <p:sldId id="257" r:id="rId5"/>
    <p:sldId id="258" r:id="rId6"/>
    <p:sldId id="260" r:id="rId7"/>
    <p:sldId id="261" r:id="rId8"/>
    <p:sldId id="262" r:id="rId9"/>
    <p:sldId id="263" r:id="rId10"/>
    <p:sldId id="264" r:id="rId11"/>
    <p:sldId id="265" r:id="rId12"/>
    <p:sldId id="272" r:id="rId13"/>
    <p:sldId id="273" r:id="rId14"/>
    <p:sldId id="267" r:id="rId15"/>
    <p:sldId id="268" r:id="rId16"/>
    <p:sldId id="270" r:id="rId17"/>
    <p:sldId id="266" r:id="rId18"/>
    <p:sldId id="271" r:id="rId19"/>
    <p:sldId id="275" r:id="rId20"/>
    <p:sldId id="274" r:id="rId21"/>
    <p:sldId id="276" r:id="rId22"/>
    <p:sldId id="277" r:id="rId23"/>
  </p:sldIdLst>
  <p:sldSz cx="12192000" cy="6858000"/>
  <p:notesSz cx="6858000" cy="9144000"/>
  <p:defaultTextStyle>
    <a:defPPr>
      <a:defRPr lang="sr-Latn-R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9DA8C4"/>
    <a:srgbClr val="A04B01"/>
    <a:srgbClr val="800000"/>
    <a:srgbClr val="FFFFFF"/>
    <a:srgbClr val="6666FF"/>
    <a:srgbClr val="7F6000"/>
    <a:srgbClr val="FF66FF"/>
    <a:srgbClr val="777777"/>
    <a:srgbClr val="989175"/>
    <a:srgbClr val="80807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77B42AA0-7A0E-4BBA-BFCE-976D02665D47}" v="81" dt="2025-11-27T23:08:31.348"/>
    <p1510:client id="{971A911B-0E85-E649-429B-31DA27E8352B}" v="9" dt="2025-11-27T23:07:11.11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theme" Target="theme/theme1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presProps" Target="presProp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microsoft.com/office/2015/10/relationships/revisionInfo" Target="revisionInfo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Naslovni slaj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slov 1">
            <a:extLst>
              <a:ext uri="{FF2B5EF4-FFF2-40B4-BE49-F238E27FC236}">
                <a16:creationId xmlns:a16="http://schemas.microsoft.com/office/drawing/2014/main" id="{B53FAFB7-B0EF-4FA6-8855-C78C33395F8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hr-HR"/>
              <a:t>Kliknite da biste uredili stil naslova matrice</a:t>
            </a:r>
          </a:p>
        </p:txBody>
      </p:sp>
      <p:sp>
        <p:nvSpPr>
          <p:cNvPr id="3" name="Podnaslov 2">
            <a:extLst>
              <a:ext uri="{FF2B5EF4-FFF2-40B4-BE49-F238E27FC236}">
                <a16:creationId xmlns:a16="http://schemas.microsoft.com/office/drawing/2014/main" id="{F76826CE-008B-44E3-B026-3F31FE9F282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hr-HR"/>
              <a:t>Kliknite da biste uredili stil podnaslova matrice</a:t>
            </a:r>
          </a:p>
        </p:txBody>
      </p:sp>
      <p:sp>
        <p:nvSpPr>
          <p:cNvPr id="4" name="Rezervirano mjesto datuma 3">
            <a:extLst>
              <a:ext uri="{FF2B5EF4-FFF2-40B4-BE49-F238E27FC236}">
                <a16:creationId xmlns:a16="http://schemas.microsoft.com/office/drawing/2014/main" id="{5ACD46A8-EB65-422F-B3E5-6D0A89DB684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7A1988-2FCB-4645-A185-F9BDFB11F5BE}" type="datetimeFigureOut">
              <a:rPr lang="hr-HR" smtClean="0"/>
              <a:t>15.12.2025.</a:t>
            </a:fld>
            <a:endParaRPr lang="hr-HR"/>
          </a:p>
        </p:txBody>
      </p:sp>
      <p:sp>
        <p:nvSpPr>
          <p:cNvPr id="5" name="Rezervirano mjesto podnožja 4">
            <a:extLst>
              <a:ext uri="{FF2B5EF4-FFF2-40B4-BE49-F238E27FC236}">
                <a16:creationId xmlns:a16="http://schemas.microsoft.com/office/drawing/2014/main" id="{AB47723F-545F-40D8-A96D-D4F9264AABA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hr-HR"/>
          </a:p>
        </p:txBody>
      </p:sp>
      <p:sp>
        <p:nvSpPr>
          <p:cNvPr id="6" name="Rezervirano mjesto broja slajda 5">
            <a:extLst>
              <a:ext uri="{FF2B5EF4-FFF2-40B4-BE49-F238E27FC236}">
                <a16:creationId xmlns:a16="http://schemas.microsoft.com/office/drawing/2014/main" id="{D89EDA33-D031-458C-A8FE-13733DC40E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BDF553-17AF-45D5-9261-C591186049C5}" type="slidenum">
              <a:rPr lang="hr-HR" smtClean="0"/>
              <a:t>‹#›</a:t>
            </a:fld>
            <a:endParaRPr lang="hr-HR"/>
          </a:p>
        </p:txBody>
      </p:sp>
    </p:spTree>
    <p:extLst>
      <p:ext uri="{BB962C8B-B14F-4D97-AF65-F5344CB8AC3E}">
        <p14:creationId xmlns:p14="http://schemas.microsoft.com/office/powerpoint/2010/main" val="124646796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slov i sadržaj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slov 1">
            <a:extLst>
              <a:ext uri="{FF2B5EF4-FFF2-40B4-BE49-F238E27FC236}">
                <a16:creationId xmlns:a16="http://schemas.microsoft.com/office/drawing/2014/main" id="{D795CD73-79AA-4733-8AFF-17565F15E57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hr-HR"/>
              <a:t>Kliknite da biste uredili stil naslova matrice</a:t>
            </a:r>
          </a:p>
        </p:txBody>
      </p:sp>
      <p:sp>
        <p:nvSpPr>
          <p:cNvPr id="3" name="Rezervirano mjesto sadržaja 2">
            <a:extLst>
              <a:ext uri="{FF2B5EF4-FFF2-40B4-BE49-F238E27FC236}">
                <a16:creationId xmlns:a16="http://schemas.microsoft.com/office/drawing/2014/main" id="{1B5D1999-CB80-4773-ACCC-988532C4D17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hr-HR"/>
              <a:t>Kliknite da biste uredili matrice</a:t>
            </a:r>
          </a:p>
          <a:p>
            <a:pPr lvl="1"/>
            <a:r>
              <a:rPr lang="hr-HR"/>
              <a:t>Druga razina</a:t>
            </a:r>
          </a:p>
          <a:p>
            <a:pPr lvl="2"/>
            <a:r>
              <a:rPr lang="hr-HR"/>
              <a:t>Treća razina</a:t>
            </a:r>
          </a:p>
          <a:p>
            <a:pPr lvl="3"/>
            <a:r>
              <a:rPr lang="hr-HR"/>
              <a:t>Četvrta razina</a:t>
            </a:r>
          </a:p>
          <a:p>
            <a:pPr lvl="4"/>
            <a:r>
              <a:rPr lang="hr-HR"/>
              <a:t>Peta razina stilove teksta</a:t>
            </a:r>
          </a:p>
        </p:txBody>
      </p:sp>
      <p:sp>
        <p:nvSpPr>
          <p:cNvPr id="4" name="Rezervirano mjesto datuma 3">
            <a:extLst>
              <a:ext uri="{FF2B5EF4-FFF2-40B4-BE49-F238E27FC236}">
                <a16:creationId xmlns:a16="http://schemas.microsoft.com/office/drawing/2014/main" id="{858ED047-22BF-4867-BF33-3240C580086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7A1988-2FCB-4645-A185-F9BDFB11F5BE}" type="datetimeFigureOut">
              <a:rPr lang="hr-HR" smtClean="0"/>
              <a:t>15.12.2025.</a:t>
            </a:fld>
            <a:endParaRPr lang="hr-HR"/>
          </a:p>
        </p:txBody>
      </p:sp>
      <p:sp>
        <p:nvSpPr>
          <p:cNvPr id="5" name="Rezervirano mjesto podnožja 4">
            <a:extLst>
              <a:ext uri="{FF2B5EF4-FFF2-40B4-BE49-F238E27FC236}">
                <a16:creationId xmlns:a16="http://schemas.microsoft.com/office/drawing/2014/main" id="{0C2CEE8C-1623-4CCB-B523-99AF3C4ABF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hr-HR"/>
          </a:p>
        </p:txBody>
      </p:sp>
      <p:sp>
        <p:nvSpPr>
          <p:cNvPr id="6" name="Rezervirano mjesto broja slajda 5">
            <a:extLst>
              <a:ext uri="{FF2B5EF4-FFF2-40B4-BE49-F238E27FC236}">
                <a16:creationId xmlns:a16="http://schemas.microsoft.com/office/drawing/2014/main" id="{0DB6896F-82E5-42E2-A4A0-63A61FF48E0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BDF553-17AF-45D5-9261-C591186049C5}" type="slidenum">
              <a:rPr lang="hr-HR" smtClean="0"/>
              <a:t>‹#›</a:t>
            </a:fld>
            <a:endParaRPr lang="hr-HR"/>
          </a:p>
        </p:txBody>
      </p:sp>
    </p:spTree>
    <p:extLst>
      <p:ext uri="{BB962C8B-B14F-4D97-AF65-F5344CB8AC3E}">
        <p14:creationId xmlns:p14="http://schemas.microsoft.com/office/powerpoint/2010/main" val="277187778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aglavlje sekcij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slov 1">
            <a:extLst>
              <a:ext uri="{FF2B5EF4-FFF2-40B4-BE49-F238E27FC236}">
                <a16:creationId xmlns:a16="http://schemas.microsoft.com/office/drawing/2014/main" id="{5B696333-C32D-440E-9542-34AE9E67EDC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hr-HR"/>
              <a:t>Kliknite da biste uredili stil naslova matrice</a:t>
            </a:r>
          </a:p>
        </p:txBody>
      </p:sp>
      <p:sp>
        <p:nvSpPr>
          <p:cNvPr id="3" name="Rezervirano mjesto teksta 2">
            <a:extLst>
              <a:ext uri="{FF2B5EF4-FFF2-40B4-BE49-F238E27FC236}">
                <a16:creationId xmlns:a16="http://schemas.microsoft.com/office/drawing/2014/main" id="{0728D305-FE1E-46D8-9B96-6B49F9CBE9D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hr-HR"/>
              <a:t>Kliknite da biste uredili matrice</a:t>
            </a:r>
          </a:p>
        </p:txBody>
      </p:sp>
      <p:sp>
        <p:nvSpPr>
          <p:cNvPr id="4" name="Rezervirano mjesto datuma 3">
            <a:extLst>
              <a:ext uri="{FF2B5EF4-FFF2-40B4-BE49-F238E27FC236}">
                <a16:creationId xmlns:a16="http://schemas.microsoft.com/office/drawing/2014/main" id="{91A9E778-209E-4738-B26B-AA8494BBEFF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7A1988-2FCB-4645-A185-F9BDFB11F5BE}" type="datetimeFigureOut">
              <a:rPr lang="hr-HR" smtClean="0"/>
              <a:t>15.12.2025.</a:t>
            </a:fld>
            <a:endParaRPr lang="hr-HR"/>
          </a:p>
        </p:txBody>
      </p:sp>
      <p:sp>
        <p:nvSpPr>
          <p:cNvPr id="5" name="Rezervirano mjesto podnožja 4">
            <a:extLst>
              <a:ext uri="{FF2B5EF4-FFF2-40B4-BE49-F238E27FC236}">
                <a16:creationId xmlns:a16="http://schemas.microsoft.com/office/drawing/2014/main" id="{2E874E1E-56AE-42FB-B115-0BB32FD0D5E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hr-HR"/>
          </a:p>
        </p:txBody>
      </p:sp>
      <p:sp>
        <p:nvSpPr>
          <p:cNvPr id="6" name="Rezervirano mjesto broja slajda 5">
            <a:extLst>
              <a:ext uri="{FF2B5EF4-FFF2-40B4-BE49-F238E27FC236}">
                <a16:creationId xmlns:a16="http://schemas.microsoft.com/office/drawing/2014/main" id="{1B389742-77A3-4F24-B51A-51C760B61A4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BDF553-17AF-45D5-9261-C591186049C5}" type="slidenum">
              <a:rPr lang="hr-HR" smtClean="0"/>
              <a:t>‹#›</a:t>
            </a:fld>
            <a:endParaRPr lang="hr-HR"/>
          </a:p>
        </p:txBody>
      </p:sp>
    </p:spTree>
    <p:extLst>
      <p:ext uri="{BB962C8B-B14F-4D97-AF65-F5344CB8AC3E}">
        <p14:creationId xmlns:p14="http://schemas.microsoft.com/office/powerpoint/2010/main" val="220034844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sadržaj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slov 1">
            <a:extLst>
              <a:ext uri="{FF2B5EF4-FFF2-40B4-BE49-F238E27FC236}">
                <a16:creationId xmlns:a16="http://schemas.microsoft.com/office/drawing/2014/main" id="{6B35E11C-090B-4B6B-AE89-00632358A5E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hr-HR"/>
              <a:t>Kliknite da biste uredili stil naslova matrice</a:t>
            </a:r>
          </a:p>
        </p:txBody>
      </p:sp>
      <p:sp>
        <p:nvSpPr>
          <p:cNvPr id="3" name="Rezervirano mjesto sadržaja 2">
            <a:extLst>
              <a:ext uri="{FF2B5EF4-FFF2-40B4-BE49-F238E27FC236}">
                <a16:creationId xmlns:a16="http://schemas.microsoft.com/office/drawing/2014/main" id="{1540620B-4FD5-4DDD-919A-89E81FCFB93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hr-HR"/>
              <a:t>Kliknite da biste uredili matrice</a:t>
            </a:r>
          </a:p>
          <a:p>
            <a:pPr lvl="1"/>
            <a:r>
              <a:rPr lang="hr-HR"/>
              <a:t>Druga razina</a:t>
            </a:r>
          </a:p>
          <a:p>
            <a:pPr lvl="2"/>
            <a:r>
              <a:rPr lang="hr-HR"/>
              <a:t>Treća razina</a:t>
            </a:r>
          </a:p>
          <a:p>
            <a:pPr lvl="3"/>
            <a:r>
              <a:rPr lang="hr-HR"/>
              <a:t>Četvrta razina</a:t>
            </a:r>
          </a:p>
          <a:p>
            <a:pPr lvl="4"/>
            <a:r>
              <a:rPr lang="hr-HR"/>
              <a:t>Peta razina stilove teksta</a:t>
            </a:r>
          </a:p>
        </p:txBody>
      </p:sp>
      <p:sp>
        <p:nvSpPr>
          <p:cNvPr id="4" name="Rezervirano mjesto sadržaja 3">
            <a:extLst>
              <a:ext uri="{FF2B5EF4-FFF2-40B4-BE49-F238E27FC236}">
                <a16:creationId xmlns:a16="http://schemas.microsoft.com/office/drawing/2014/main" id="{32485931-F76A-44AA-BD86-1488D60D7F7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hr-HR"/>
              <a:t>Kliknite da biste uredili matrice</a:t>
            </a:r>
          </a:p>
          <a:p>
            <a:pPr lvl="1"/>
            <a:r>
              <a:rPr lang="hr-HR"/>
              <a:t>Druga razina</a:t>
            </a:r>
          </a:p>
          <a:p>
            <a:pPr lvl="2"/>
            <a:r>
              <a:rPr lang="hr-HR"/>
              <a:t>Treća razina</a:t>
            </a:r>
          </a:p>
          <a:p>
            <a:pPr lvl="3"/>
            <a:r>
              <a:rPr lang="hr-HR"/>
              <a:t>Četvrta razina</a:t>
            </a:r>
          </a:p>
          <a:p>
            <a:pPr lvl="4"/>
            <a:r>
              <a:rPr lang="hr-HR"/>
              <a:t>Peta razina stilove teksta</a:t>
            </a:r>
          </a:p>
        </p:txBody>
      </p:sp>
      <p:sp>
        <p:nvSpPr>
          <p:cNvPr id="5" name="Rezervirano mjesto datuma 4">
            <a:extLst>
              <a:ext uri="{FF2B5EF4-FFF2-40B4-BE49-F238E27FC236}">
                <a16:creationId xmlns:a16="http://schemas.microsoft.com/office/drawing/2014/main" id="{16F2F6BA-B031-498D-AD25-43D1D4A1E5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7A1988-2FCB-4645-A185-F9BDFB11F5BE}" type="datetimeFigureOut">
              <a:rPr lang="hr-HR" smtClean="0"/>
              <a:t>15.12.2025.</a:t>
            </a:fld>
            <a:endParaRPr lang="hr-HR"/>
          </a:p>
        </p:txBody>
      </p:sp>
      <p:sp>
        <p:nvSpPr>
          <p:cNvPr id="6" name="Rezervirano mjesto podnožja 5">
            <a:extLst>
              <a:ext uri="{FF2B5EF4-FFF2-40B4-BE49-F238E27FC236}">
                <a16:creationId xmlns:a16="http://schemas.microsoft.com/office/drawing/2014/main" id="{B6DD0123-FB8F-4AB0-AF72-7CA57DAB69A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hr-HR"/>
          </a:p>
        </p:txBody>
      </p:sp>
      <p:sp>
        <p:nvSpPr>
          <p:cNvPr id="7" name="Rezervirano mjesto broja slajda 6">
            <a:extLst>
              <a:ext uri="{FF2B5EF4-FFF2-40B4-BE49-F238E27FC236}">
                <a16:creationId xmlns:a16="http://schemas.microsoft.com/office/drawing/2014/main" id="{6C6421C5-35A3-409A-ACE0-998DB984B3D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BDF553-17AF-45D5-9261-C591186049C5}" type="slidenum">
              <a:rPr lang="hr-HR" smtClean="0"/>
              <a:t>‹#›</a:t>
            </a:fld>
            <a:endParaRPr lang="hr-HR"/>
          </a:p>
        </p:txBody>
      </p:sp>
    </p:spTree>
    <p:extLst>
      <p:ext uri="{BB962C8B-B14F-4D97-AF65-F5344CB8AC3E}">
        <p14:creationId xmlns:p14="http://schemas.microsoft.com/office/powerpoint/2010/main" val="260508778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Usporedb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slov 1">
            <a:extLst>
              <a:ext uri="{FF2B5EF4-FFF2-40B4-BE49-F238E27FC236}">
                <a16:creationId xmlns:a16="http://schemas.microsoft.com/office/drawing/2014/main" id="{4321711E-8D2E-47D6-BE7D-68721820D9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hr-HR"/>
              <a:t>Kliknite da biste uredili stil naslova matrice</a:t>
            </a:r>
          </a:p>
        </p:txBody>
      </p:sp>
      <p:sp>
        <p:nvSpPr>
          <p:cNvPr id="3" name="Rezervirano mjesto teksta 2">
            <a:extLst>
              <a:ext uri="{FF2B5EF4-FFF2-40B4-BE49-F238E27FC236}">
                <a16:creationId xmlns:a16="http://schemas.microsoft.com/office/drawing/2014/main" id="{8FF2B6A5-582E-4F4B-B055-F60197D9F2A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hr-HR"/>
              <a:t>Kliknite da biste uredili matrice</a:t>
            </a:r>
          </a:p>
        </p:txBody>
      </p:sp>
      <p:sp>
        <p:nvSpPr>
          <p:cNvPr id="4" name="Rezervirano mjesto sadržaja 3">
            <a:extLst>
              <a:ext uri="{FF2B5EF4-FFF2-40B4-BE49-F238E27FC236}">
                <a16:creationId xmlns:a16="http://schemas.microsoft.com/office/drawing/2014/main" id="{66966794-2843-4E0B-A211-68E0C550FAE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hr-HR"/>
              <a:t>Kliknite da biste uredili matrice</a:t>
            </a:r>
          </a:p>
          <a:p>
            <a:pPr lvl="1"/>
            <a:r>
              <a:rPr lang="hr-HR"/>
              <a:t>Druga razina</a:t>
            </a:r>
          </a:p>
          <a:p>
            <a:pPr lvl="2"/>
            <a:r>
              <a:rPr lang="hr-HR"/>
              <a:t>Treća razina</a:t>
            </a:r>
          </a:p>
          <a:p>
            <a:pPr lvl="3"/>
            <a:r>
              <a:rPr lang="hr-HR"/>
              <a:t>Četvrta razina</a:t>
            </a:r>
          </a:p>
          <a:p>
            <a:pPr lvl="4"/>
            <a:r>
              <a:rPr lang="hr-HR"/>
              <a:t>Peta razina stilove teksta</a:t>
            </a:r>
          </a:p>
        </p:txBody>
      </p:sp>
      <p:sp>
        <p:nvSpPr>
          <p:cNvPr id="5" name="Rezervirano mjesto teksta 4">
            <a:extLst>
              <a:ext uri="{FF2B5EF4-FFF2-40B4-BE49-F238E27FC236}">
                <a16:creationId xmlns:a16="http://schemas.microsoft.com/office/drawing/2014/main" id="{BC06792E-8633-4660-88B1-B01F49099E7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hr-HR"/>
              <a:t>Kliknite da biste uredili matrice</a:t>
            </a:r>
          </a:p>
        </p:txBody>
      </p:sp>
      <p:sp>
        <p:nvSpPr>
          <p:cNvPr id="6" name="Rezervirano mjesto sadržaja 5">
            <a:extLst>
              <a:ext uri="{FF2B5EF4-FFF2-40B4-BE49-F238E27FC236}">
                <a16:creationId xmlns:a16="http://schemas.microsoft.com/office/drawing/2014/main" id="{76544475-5D5D-44DB-BE93-ED5AAA89804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hr-HR"/>
              <a:t>Kliknite da biste uredili matrice</a:t>
            </a:r>
          </a:p>
          <a:p>
            <a:pPr lvl="1"/>
            <a:r>
              <a:rPr lang="hr-HR"/>
              <a:t>Druga razina</a:t>
            </a:r>
          </a:p>
          <a:p>
            <a:pPr lvl="2"/>
            <a:r>
              <a:rPr lang="hr-HR"/>
              <a:t>Treća razina</a:t>
            </a:r>
          </a:p>
          <a:p>
            <a:pPr lvl="3"/>
            <a:r>
              <a:rPr lang="hr-HR"/>
              <a:t>Četvrta razina</a:t>
            </a:r>
          </a:p>
          <a:p>
            <a:pPr lvl="4"/>
            <a:r>
              <a:rPr lang="hr-HR"/>
              <a:t>Peta razina stilove teksta</a:t>
            </a:r>
          </a:p>
        </p:txBody>
      </p:sp>
      <p:sp>
        <p:nvSpPr>
          <p:cNvPr id="7" name="Rezervirano mjesto datuma 6">
            <a:extLst>
              <a:ext uri="{FF2B5EF4-FFF2-40B4-BE49-F238E27FC236}">
                <a16:creationId xmlns:a16="http://schemas.microsoft.com/office/drawing/2014/main" id="{B91BFDF3-1F0A-480F-A183-ED0C8AB9856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7A1988-2FCB-4645-A185-F9BDFB11F5BE}" type="datetimeFigureOut">
              <a:rPr lang="hr-HR" smtClean="0"/>
              <a:t>15.12.2025.</a:t>
            </a:fld>
            <a:endParaRPr lang="hr-HR"/>
          </a:p>
        </p:txBody>
      </p:sp>
      <p:sp>
        <p:nvSpPr>
          <p:cNvPr id="8" name="Rezervirano mjesto podnožja 7">
            <a:extLst>
              <a:ext uri="{FF2B5EF4-FFF2-40B4-BE49-F238E27FC236}">
                <a16:creationId xmlns:a16="http://schemas.microsoft.com/office/drawing/2014/main" id="{EC49022F-3A26-43D1-B69F-97724BC8810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hr-HR"/>
          </a:p>
        </p:txBody>
      </p:sp>
      <p:sp>
        <p:nvSpPr>
          <p:cNvPr id="9" name="Rezervirano mjesto broja slajda 8">
            <a:extLst>
              <a:ext uri="{FF2B5EF4-FFF2-40B4-BE49-F238E27FC236}">
                <a16:creationId xmlns:a16="http://schemas.microsoft.com/office/drawing/2014/main" id="{B5B386D7-1391-40E8-B60B-5CF42EF4A5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BDF553-17AF-45D5-9261-C591186049C5}" type="slidenum">
              <a:rPr lang="hr-HR" smtClean="0"/>
              <a:t>‹#›</a:t>
            </a:fld>
            <a:endParaRPr lang="hr-HR"/>
          </a:p>
        </p:txBody>
      </p:sp>
    </p:spTree>
    <p:extLst>
      <p:ext uri="{BB962C8B-B14F-4D97-AF65-F5344CB8AC3E}">
        <p14:creationId xmlns:p14="http://schemas.microsoft.com/office/powerpoint/2010/main" val="250072479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Samo naslov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slov 1">
            <a:extLst>
              <a:ext uri="{FF2B5EF4-FFF2-40B4-BE49-F238E27FC236}">
                <a16:creationId xmlns:a16="http://schemas.microsoft.com/office/drawing/2014/main" id="{3D4134FE-516E-4E9A-920E-4EE52071FB7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hr-HR"/>
              <a:t>Kliknite da biste uredili stil naslova matrice</a:t>
            </a:r>
          </a:p>
        </p:txBody>
      </p:sp>
      <p:sp>
        <p:nvSpPr>
          <p:cNvPr id="3" name="Rezervirano mjesto datuma 2">
            <a:extLst>
              <a:ext uri="{FF2B5EF4-FFF2-40B4-BE49-F238E27FC236}">
                <a16:creationId xmlns:a16="http://schemas.microsoft.com/office/drawing/2014/main" id="{6E4AA2C8-359E-4DD4-87B7-89FF877C18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7A1988-2FCB-4645-A185-F9BDFB11F5BE}" type="datetimeFigureOut">
              <a:rPr lang="hr-HR" smtClean="0"/>
              <a:t>15.12.2025.</a:t>
            </a:fld>
            <a:endParaRPr lang="hr-HR"/>
          </a:p>
        </p:txBody>
      </p:sp>
      <p:sp>
        <p:nvSpPr>
          <p:cNvPr id="4" name="Rezervirano mjesto podnožja 3">
            <a:extLst>
              <a:ext uri="{FF2B5EF4-FFF2-40B4-BE49-F238E27FC236}">
                <a16:creationId xmlns:a16="http://schemas.microsoft.com/office/drawing/2014/main" id="{9E4C1A49-186A-4C23-929A-A7DF89400BB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hr-HR"/>
          </a:p>
        </p:txBody>
      </p:sp>
      <p:sp>
        <p:nvSpPr>
          <p:cNvPr id="5" name="Rezervirano mjesto broja slajda 4">
            <a:extLst>
              <a:ext uri="{FF2B5EF4-FFF2-40B4-BE49-F238E27FC236}">
                <a16:creationId xmlns:a16="http://schemas.microsoft.com/office/drawing/2014/main" id="{10CC1D66-D850-4DBE-A87E-9BFDCE93779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BDF553-17AF-45D5-9261-C591186049C5}" type="slidenum">
              <a:rPr lang="hr-HR" smtClean="0"/>
              <a:t>‹#›</a:t>
            </a:fld>
            <a:endParaRPr lang="hr-HR"/>
          </a:p>
        </p:txBody>
      </p:sp>
    </p:spTree>
    <p:extLst>
      <p:ext uri="{BB962C8B-B14F-4D97-AF65-F5344CB8AC3E}">
        <p14:creationId xmlns:p14="http://schemas.microsoft.com/office/powerpoint/2010/main" val="376148133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azn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zervirano mjesto datuma 1">
            <a:extLst>
              <a:ext uri="{FF2B5EF4-FFF2-40B4-BE49-F238E27FC236}">
                <a16:creationId xmlns:a16="http://schemas.microsoft.com/office/drawing/2014/main" id="{A61BBD84-EEB3-432B-B032-D0CF7CEDD36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7A1988-2FCB-4645-A185-F9BDFB11F5BE}" type="datetimeFigureOut">
              <a:rPr lang="hr-HR" smtClean="0"/>
              <a:t>15.12.2025.</a:t>
            </a:fld>
            <a:endParaRPr lang="hr-HR"/>
          </a:p>
        </p:txBody>
      </p:sp>
      <p:sp>
        <p:nvSpPr>
          <p:cNvPr id="3" name="Rezervirano mjesto podnožja 2">
            <a:extLst>
              <a:ext uri="{FF2B5EF4-FFF2-40B4-BE49-F238E27FC236}">
                <a16:creationId xmlns:a16="http://schemas.microsoft.com/office/drawing/2014/main" id="{C5735982-0C2A-43CB-93CE-566648B1579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hr-HR"/>
          </a:p>
        </p:txBody>
      </p:sp>
      <p:sp>
        <p:nvSpPr>
          <p:cNvPr id="4" name="Rezervirano mjesto broja slajda 3">
            <a:extLst>
              <a:ext uri="{FF2B5EF4-FFF2-40B4-BE49-F238E27FC236}">
                <a16:creationId xmlns:a16="http://schemas.microsoft.com/office/drawing/2014/main" id="{75F423C0-D2EC-4154-A55E-4EF7EE397B9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BDF553-17AF-45D5-9261-C591186049C5}" type="slidenum">
              <a:rPr lang="hr-HR" smtClean="0"/>
              <a:t>‹#›</a:t>
            </a:fld>
            <a:endParaRPr lang="hr-HR"/>
          </a:p>
        </p:txBody>
      </p:sp>
    </p:spTree>
    <p:extLst>
      <p:ext uri="{BB962C8B-B14F-4D97-AF65-F5344CB8AC3E}">
        <p14:creationId xmlns:p14="http://schemas.microsoft.com/office/powerpoint/2010/main" val="229657925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Sadržaj s opiso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slov 1">
            <a:extLst>
              <a:ext uri="{FF2B5EF4-FFF2-40B4-BE49-F238E27FC236}">
                <a16:creationId xmlns:a16="http://schemas.microsoft.com/office/drawing/2014/main" id="{8BAE3DF3-C02D-44FD-9D0C-13A7E085C3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hr-HR"/>
              <a:t>Kliknite da biste uredili stil naslova matrice</a:t>
            </a:r>
          </a:p>
        </p:txBody>
      </p:sp>
      <p:sp>
        <p:nvSpPr>
          <p:cNvPr id="3" name="Rezervirano mjesto sadržaja 2">
            <a:extLst>
              <a:ext uri="{FF2B5EF4-FFF2-40B4-BE49-F238E27FC236}">
                <a16:creationId xmlns:a16="http://schemas.microsoft.com/office/drawing/2014/main" id="{32D06663-FCAC-47FC-8E15-9DF0916E409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hr-HR"/>
              <a:t>Kliknite da biste uredili matrice</a:t>
            </a:r>
          </a:p>
          <a:p>
            <a:pPr lvl="1"/>
            <a:r>
              <a:rPr lang="hr-HR"/>
              <a:t>Druga razina</a:t>
            </a:r>
          </a:p>
          <a:p>
            <a:pPr lvl="2"/>
            <a:r>
              <a:rPr lang="hr-HR"/>
              <a:t>Treća razina</a:t>
            </a:r>
          </a:p>
          <a:p>
            <a:pPr lvl="3"/>
            <a:r>
              <a:rPr lang="hr-HR"/>
              <a:t>Četvrta razina</a:t>
            </a:r>
          </a:p>
          <a:p>
            <a:pPr lvl="4"/>
            <a:r>
              <a:rPr lang="hr-HR"/>
              <a:t>Peta razina stilove teksta</a:t>
            </a:r>
          </a:p>
        </p:txBody>
      </p:sp>
      <p:sp>
        <p:nvSpPr>
          <p:cNvPr id="4" name="Rezervirano mjesto teksta 3">
            <a:extLst>
              <a:ext uri="{FF2B5EF4-FFF2-40B4-BE49-F238E27FC236}">
                <a16:creationId xmlns:a16="http://schemas.microsoft.com/office/drawing/2014/main" id="{8AB31BE0-C7C8-423A-A9C0-E198A20C69E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hr-HR"/>
              <a:t>Kliknite da biste uredili matrice</a:t>
            </a:r>
          </a:p>
        </p:txBody>
      </p:sp>
      <p:sp>
        <p:nvSpPr>
          <p:cNvPr id="5" name="Rezervirano mjesto datuma 4">
            <a:extLst>
              <a:ext uri="{FF2B5EF4-FFF2-40B4-BE49-F238E27FC236}">
                <a16:creationId xmlns:a16="http://schemas.microsoft.com/office/drawing/2014/main" id="{C701398B-8A49-431E-AC5B-E5EA2E724B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7A1988-2FCB-4645-A185-F9BDFB11F5BE}" type="datetimeFigureOut">
              <a:rPr lang="hr-HR" smtClean="0"/>
              <a:t>15.12.2025.</a:t>
            </a:fld>
            <a:endParaRPr lang="hr-HR"/>
          </a:p>
        </p:txBody>
      </p:sp>
      <p:sp>
        <p:nvSpPr>
          <p:cNvPr id="6" name="Rezervirano mjesto podnožja 5">
            <a:extLst>
              <a:ext uri="{FF2B5EF4-FFF2-40B4-BE49-F238E27FC236}">
                <a16:creationId xmlns:a16="http://schemas.microsoft.com/office/drawing/2014/main" id="{D331BEF4-4A16-4826-A7D8-A8223FE457E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hr-HR"/>
          </a:p>
        </p:txBody>
      </p:sp>
      <p:sp>
        <p:nvSpPr>
          <p:cNvPr id="7" name="Rezervirano mjesto broja slajda 6">
            <a:extLst>
              <a:ext uri="{FF2B5EF4-FFF2-40B4-BE49-F238E27FC236}">
                <a16:creationId xmlns:a16="http://schemas.microsoft.com/office/drawing/2014/main" id="{40FB2894-CDAC-407B-839F-1772426B670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BDF553-17AF-45D5-9261-C591186049C5}" type="slidenum">
              <a:rPr lang="hr-HR" smtClean="0"/>
              <a:t>‹#›</a:t>
            </a:fld>
            <a:endParaRPr lang="hr-HR"/>
          </a:p>
        </p:txBody>
      </p:sp>
    </p:spTree>
    <p:extLst>
      <p:ext uri="{BB962C8B-B14F-4D97-AF65-F5344CB8AC3E}">
        <p14:creationId xmlns:p14="http://schemas.microsoft.com/office/powerpoint/2010/main" val="429170224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Slika s opiso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slov 1">
            <a:extLst>
              <a:ext uri="{FF2B5EF4-FFF2-40B4-BE49-F238E27FC236}">
                <a16:creationId xmlns:a16="http://schemas.microsoft.com/office/drawing/2014/main" id="{08ACFEC4-5FBD-4178-B0FC-F2526214CE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hr-HR"/>
              <a:t>Kliknite da biste uredili stil naslova matrice</a:t>
            </a:r>
          </a:p>
        </p:txBody>
      </p:sp>
      <p:sp>
        <p:nvSpPr>
          <p:cNvPr id="3" name="Rezervirano mjesto slike 2">
            <a:extLst>
              <a:ext uri="{FF2B5EF4-FFF2-40B4-BE49-F238E27FC236}">
                <a16:creationId xmlns:a16="http://schemas.microsoft.com/office/drawing/2014/main" id="{C7A67AE6-8BF3-4C12-9A9D-34C964F664ED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hr-HR"/>
          </a:p>
        </p:txBody>
      </p:sp>
      <p:sp>
        <p:nvSpPr>
          <p:cNvPr id="4" name="Rezervirano mjesto teksta 3">
            <a:extLst>
              <a:ext uri="{FF2B5EF4-FFF2-40B4-BE49-F238E27FC236}">
                <a16:creationId xmlns:a16="http://schemas.microsoft.com/office/drawing/2014/main" id="{BE8FD8FA-17BA-49FA-9625-225421E5563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hr-HR"/>
              <a:t>Kliknite da biste uredili matrice</a:t>
            </a:r>
          </a:p>
        </p:txBody>
      </p:sp>
      <p:sp>
        <p:nvSpPr>
          <p:cNvPr id="5" name="Rezervirano mjesto datuma 4">
            <a:extLst>
              <a:ext uri="{FF2B5EF4-FFF2-40B4-BE49-F238E27FC236}">
                <a16:creationId xmlns:a16="http://schemas.microsoft.com/office/drawing/2014/main" id="{4F9BF40A-70AF-4C27-A9A4-C457C7E466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7A1988-2FCB-4645-A185-F9BDFB11F5BE}" type="datetimeFigureOut">
              <a:rPr lang="hr-HR" smtClean="0"/>
              <a:t>15.12.2025.</a:t>
            </a:fld>
            <a:endParaRPr lang="hr-HR"/>
          </a:p>
        </p:txBody>
      </p:sp>
      <p:sp>
        <p:nvSpPr>
          <p:cNvPr id="6" name="Rezervirano mjesto podnožja 5">
            <a:extLst>
              <a:ext uri="{FF2B5EF4-FFF2-40B4-BE49-F238E27FC236}">
                <a16:creationId xmlns:a16="http://schemas.microsoft.com/office/drawing/2014/main" id="{9F979663-FCEA-4138-A671-E233DA06AE6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hr-HR"/>
          </a:p>
        </p:txBody>
      </p:sp>
      <p:sp>
        <p:nvSpPr>
          <p:cNvPr id="7" name="Rezervirano mjesto broja slajda 6">
            <a:extLst>
              <a:ext uri="{FF2B5EF4-FFF2-40B4-BE49-F238E27FC236}">
                <a16:creationId xmlns:a16="http://schemas.microsoft.com/office/drawing/2014/main" id="{AECF7BC6-0684-4904-B208-FB7F991B80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BDF553-17AF-45D5-9261-C591186049C5}" type="slidenum">
              <a:rPr lang="hr-HR" smtClean="0"/>
              <a:t>‹#›</a:t>
            </a:fld>
            <a:endParaRPr lang="hr-HR"/>
          </a:p>
        </p:txBody>
      </p:sp>
    </p:spTree>
    <p:extLst>
      <p:ext uri="{BB962C8B-B14F-4D97-AF65-F5344CB8AC3E}">
        <p14:creationId xmlns:p14="http://schemas.microsoft.com/office/powerpoint/2010/main" val="375188437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slov i okomiti teks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slov 1">
            <a:extLst>
              <a:ext uri="{FF2B5EF4-FFF2-40B4-BE49-F238E27FC236}">
                <a16:creationId xmlns:a16="http://schemas.microsoft.com/office/drawing/2014/main" id="{439E1179-3FA7-41C4-95C8-B0BDC02D297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hr-HR"/>
              <a:t>Kliknite da biste uredili stil naslova matrice</a:t>
            </a:r>
          </a:p>
        </p:txBody>
      </p:sp>
      <p:sp>
        <p:nvSpPr>
          <p:cNvPr id="3" name="Rezervirano mjesto okomitog teksta 2">
            <a:extLst>
              <a:ext uri="{FF2B5EF4-FFF2-40B4-BE49-F238E27FC236}">
                <a16:creationId xmlns:a16="http://schemas.microsoft.com/office/drawing/2014/main" id="{0E7DF8A8-0CF2-4D6D-B2D2-61CB8FC3919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hr-HR"/>
              <a:t>Kliknite da biste uredili matrice</a:t>
            </a:r>
          </a:p>
          <a:p>
            <a:pPr lvl="1"/>
            <a:r>
              <a:rPr lang="hr-HR"/>
              <a:t>Druga razina</a:t>
            </a:r>
          </a:p>
          <a:p>
            <a:pPr lvl="2"/>
            <a:r>
              <a:rPr lang="hr-HR"/>
              <a:t>Treća razina</a:t>
            </a:r>
          </a:p>
          <a:p>
            <a:pPr lvl="3"/>
            <a:r>
              <a:rPr lang="hr-HR"/>
              <a:t>Četvrta razina</a:t>
            </a:r>
          </a:p>
          <a:p>
            <a:pPr lvl="4"/>
            <a:r>
              <a:rPr lang="hr-HR"/>
              <a:t>Peta razina stilove teksta</a:t>
            </a:r>
          </a:p>
        </p:txBody>
      </p:sp>
      <p:sp>
        <p:nvSpPr>
          <p:cNvPr id="4" name="Rezervirano mjesto datuma 3">
            <a:extLst>
              <a:ext uri="{FF2B5EF4-FFF2-40B4-BE49-F238E27FC236}">
                <a16:creationId xmlns:a16="http://schemas.microsoft.com/office/drawing/2014/main" id="{A24ECB6A-03BA-490E-A12A-AD1E8FC869C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7A1988-2FCB-4645-A185-F9BDFB11F5BE}" type="datetimeFigureOut">
              <a:rPr lang="hr-HR" smtClean="0"/>
              <a:t>15.12.2025.</a:t>
            </a:fld>
            <a:endParaRPr lang="hr-HR"/>
          </a:p>
        </p:txBody>
      </p:sp>
      <p:sp>
        <p:nvSpPr>
          <p:cNvPr id="5" name="Rezervirano mjesto podnožja 4">
            <a:extLst>
              <a:ext uri="{FF2B5EF4-FFF2-40B4-BE49-F238E27FC236}">
                <a16:creationId xmlns:a16="http://schemas.microsoft.com/office/drawing/2014/main" id="{AF0F8974-78F9-4670-95BD-540870A3764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hr-HR"/>
          </a:p>
        </p:txBody>
      </p:sp>
      <p:sp>
        <p:nvSpPr>
          <p:cNvPr id="6" name="Rezervirano mjesto broja slajda 5">
            <a:extLst>
              <a:ext uri="{FF2B5EF4-FFF2-40B4-BE49-F238E27FC236}">
                <a16:creationId xmlns:a16="http://schemas.microsoft.com/office/drawing/2014/main" id="{DB594CE2-39A7-4C93-BF2A-4A36D5ADC50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BDF553-17AF-45D5-9261-C591186049C5}" type="slidenum">
              <a:rPr lang="hr-HR" smtClean="0"/>
              <a:t>‹#›</a:t>
            </a:fld>
            <a:endParaRPr lang="hr-HR"/>
          </a:p>
        </p:txBody>
      </p:sp>
    </p:spTree>
    <p:extLst>
      <p:ext uri="{BB962C8B-B14F-4D97-AF65-F5344CB8AC3E}">
        <p14:creationId xmlns:p14="http://schemas.microsoft.com/office/powerpoint/2010/main" val="322075221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Okomiti naslov i teks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komiti naslov 1">
            <a:extLst>
              <a:ext uri="{FF2B5EF4-FFF2-40B4-BE49-F238E27FC236}">
                <a16:creationId xmlns:a16="http://schemas.microsoft.com/office/drawing/2014/main" id="{B751DC9A-176F-478F-906E-5F6A5A74F7A3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hr-HR"/>
              <a:t>Kliknite da biste uredili stil naslova matrice</a:t>
            </a:r>
          </a:p>
        </p:txBody>
      </p:sp>
      <p:sp>
        <p:nvSpPr>
          <p:cNvPr id="3" name="Rezervirano mjesto okomitog teksta 2">
            <a:extLst>
              <a:ext uri="{FF2B5EF4-FFF2-40B4-BE49-F238E27FC236}">
                <a16:creationId xmlns:a16="http://schemas.microsoft.com/office/drawing/2014/main" id="{3A03F39B-4EAB-4C66-A63D-772E3972A18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hr-HR"/>
              <a:t>Kliknite da biste uredili matrice</a:t>
            </a:r>
          </a:p>
          <a:p>
            <a:pPr lvl="1"/>
            <a:r>
              <a:rPr lang="hr-HR"/>
              <a:t>Druga razina</a:t>
            </a:r>
          </a:p>
          <a:p>
            <a:pPr lvl="2"/>
            <a:r>
              <a:rPr lang="hr-HR"/>
              <a:t>Treća razina</a:t>
            </a:r>
          </a:p>
          <a:p>
            <a:pPr lvl="3"/>
            <a:r>
              <a:rPr lang="hr-HR"/>
              <a:t>Četvrta razina</a:t>
            </a:r>
          </a:p>
          <a:p>
            <a:pPr lvl="4"/>
            <a:r>
              <a:rPr lang="hr-HR"/>
              <a:t>Peta razina stilove teksta</a:t>
            </a:r>
          </a:p>
        </p:txBody>
      </p:sp>
      <p:sp>
        <p:nvSpPr>
          <p:cNvPr id="4" name="Rezervirano mjesto datuma 3">
            <a:extLst>
              <a:ext uri="{FF2B5EF4-FFF2-40B4-BE49-F238E27FC236}">
                <a16:creationId xmlns:a16="http://schemas.microsoft.com/office/drawing/2014/main" id="{007AEB7F-810C-4182-BF30-BAE7093C046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7A1988-2FCB-4645-A185-F9BDFB11F5BE}" type="datetimeFigureOut">
              <a:rPr lang="hr-HR" smtClean="0"/>
              <a:t>15.12.2025.</a:t>
            </a:fld>
            <a:endParaRPr lang="hr-HR"/>
          </a:p>
        </p:txBody>
      </p:sp>
      <p:sp>
        <p:nvSpPr>
          <p:cNvPr id="5" name="Rezervirano mjesto podnožja 4">
            <a:extLst>
              <a:ext uri="{FF2B5EF4-FFF2-40B4-BE49-F238E27FC236}">
                <a16:creationId xmlns:a16="http://schemas.microsoft.com/office/drawing/2014/main" id="{A27EFC41-2F89-4E32-B0FA-2AC70106199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hr-HR"/>
          </a:p>
        </p:txBody>
      </p:sp>
      <p:sp>
        <p:nvSpPr>
          <p:cNvPr id="6" name="Rezervirano mjesto broja slajda 5">
            <a:extLst>
              <a:ext uri="{FF2B5EF4-FFF2-40B4-BE49-F238E27FC236}">
                <a16:creationId xmlns:a16="http://schemas.microsoft.com/office/drawing/2014/main" id="{C03EC735-834D-48A7-84F9-7AD613B1B18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BDF553-17AF-45D5-9261-C591186049C5}" type="slidenum">
              <a:rPr lang="hr-HR" smtClean="0"/>
              <a:t>‹#›</a:t>
            </a:fld>
            <a:endParaRPr lang="hr-HR"/>
          </a:p>
        </p:txBody>
      </p:sp>
    </p:spTree>
    <p:extLst>
      <p:ext uri="{BB962C8B-B14F-4D97-AF65-F5344CB8AC3E}">
        <p14:creationId xmlns:p14="http://schemas.microsoft.com/office/powerpoint/2010/main" val="412101788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zervirano mjesto naslova 1">
            <a:extLst>
              <a:ext uri="{FF2B5EF4-FFF2-40B4-BE49-F238E27FC236}">
                <a16:creationId xmlns:a16="http://schemas.microsoft.com/office/drawing/2014/main" id="{4241916F-36E7-4B6E-95CA-ADFD7769762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hr-HR"/>
              <a:t>Kliknite da biste uredili stil naslova matrice</a:t>
            </a:r>
          </a:p>
        </p:txBody>
      </p:sp>
      <p:sp>
        <p:nvSpPr>
          <p:cNvPr id="3" name="Rezervirano mjesto teksta 2">
            <a:extLst>
              <a:ext uri="{FF2B5EF4-FFF2-40B4-BE49-F238E27FC236}">
                <a16:creationId xmlns:a16="http://schemas.microsoft.com/office/drawing/2014/main" id="{04AC0E36-5F2C-4493-8E0F-89F11862550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hr-HR"/>
              <a:t>Kliknite da biste uredili matrice</a:t>
            </a:r>
          </a:p>
          <a:p>
            <a:pPr lvl="1"/>
            <a:r>
              <a:rPr lang="hr-HR"/>
              <a:t>Druga razina</a:t>
            </a:r>
          </a:p>
          <a:p>
            <a:pPr lvl="2"/>
            <a:r>
              <a:rPr lang="hr-HR"/>
              <a:t>Treća razina</a:t>
            </a:r>
          </a:p>
          <a:p>
            <a:pPr lvl="3"/>
            <a:r>
              <a:rPr lang="hr-HR"/>
              <a:t>Četvrta razina</a:t>
            </a:r>
          </a:p>
          <a:p>
            <a:pPr lvl="4"/>
            <a:r>
              <a:rPr lang="hr-HR"/>
              <a:t>Peta razina stilove teksta</a:t>
            </a:r>
          </a:p>
        </p:txBody>
      </p:sp>
      <p:sp>
        <p:nvSpPr>
          <p:cNvPr id="4" name="Rezervirano mjesto datuma 3">
            <a:extLst>
              <a:ext uri="{FF2B5EF4-FFF2-40B4-BE49-F238E27FC236}">
                <a16:creationId xmlns:a16="http://schemas.microsoft.com/office/drawing/2014/main" id="{4EC9D9A4-B990-4900-8974-AFC7DE0E2FD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C7A1988-2FCB-4645-A185-F9BDFB11F5BE}" type="datetimeFigureOut">
              <a:rPr lang="hr-HR" smtClean="0"/>
              <a:t>15.12.2025.</a:t>
            </a:fld>
            <a:endParaRPr lang="hr-HR"/>
          </a:p>
        </p:txBody>
      </p:sp>
      <p:sp>
        <p:nvSpPr>
          <p:cNvPr id="5" name="Rezervirano mjesto podnožja 4">
            <a:extLst>
              <a:ext uri="{FF2B5EF4-FFF2-40B4-BE49-F238E27FC236}">
                <a16:creationId xmlns:a16="http://schemas.microsoft.com/office/drawing/2014/main" id="{66BFD45F-555A-47E8-AF88-71AFEF83FD5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hr-HR"/>
          </a:p>
        </p:txBody>
      </p:sp>
      <p:sp>
        <p:nvSpPr>
          <p:cNvPr id="6" name="Rezervirano mjesto broja slajda 5">
            <a:extLst>
              <a:ext uri="{FF2B5EF4-FFF2-40B4-BE49-F238E27FC236}">
                <a16:creationId xmlns:a16="http://schemas.microsoft.com/office/drawing/2014/main" id="{A2B577D5-B69D-4EE6-ADE3-361F0BF982A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2BDF553-17AF-45D5-9261-C591186049C5}" type="slidenum">
              <a:rPr lang="hr-HR" smtClean="0"/>
              <a:t>‹#›</a:t>
            </a:fld>
            <a:endParaRPr lang="hr-HR"/>
          </a:p>
        </p:txBody>
      </p:sp>
    </p:spTree>
    <p:extLst>
      <p:ext uri="{BB962C8B-B14F-4D97-AF65-F5344CB8AC3E}">
        <p14:creationId xmlns:p14="http://schemas.microsoft.com/office/powerpoint/2010/main" val="34521070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sr-Latn-R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sv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9.svg"/><Relationship Id="rId4" Type="http://schemas.openxmlformats.org/officeDocument/2006/relationships/image" Target="../media/image8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3.svg"/><Relationship Id="rId4" Type="http://schemas.openxmlformats.org/officeDocument/2006/relationships/image" Target="../media/image12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9.png"/><Relationship Id="rId4" Type="http://schemas.openxmlformats.org/officeDocument/2006/relationships/image" Target="../media/image18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2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2.svg"/><Relationship Id="rId4" Type="http://schemas.openxmlformats.org/officeDocument/2006/relationships/image" Target="../media/image31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6.png"/><Relationship Id="rId4" Type="http://schemas.openxmlformats.org/officeDocument/2006/relationships/image" Target="../media/image35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png"/><Relationship Id="rId2" Type="http://schemas.openxmlformats.org/officeDocument/2006/relationships/image" Target="../media/image37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0.png"/><Relationship Id="rId4" Type="http://schemas.openxmlformats.org/officeDocument/2006/relationships/image" Target="../media/image39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png"/><Relationship Id="rId2" Type="http://schemas.openxmlformats.org/officeDocument/2006/relationships/image" Target="../media/image41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5.png"/><Relationship Id="rId5" Type="http://schemas.openxmlformats.org/officeDocument/2006/relationships/image" Target="../media/image44.png"/><Relationship Id="rId4" Type="http://schemas.openxmlformats.org/officeDocument/2006/relationships/image" Target="../media/image43.png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6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7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8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9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1.png"/><Relationship Id="rId2" Type="http://schemas.openxmlformats.org/officeDocument/2006/relationships/image" Target="../media/image50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3.png"/><Relationship Id="rId4" Type="http://schemas.openxmlformats.org/officeDocument/2006/relationships/image" Target="../media/image52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A8CCCB6D-5162-4AAE-A5E3-3AC55410DB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0BCD8C04-CC7B-40EF-82EB-E9821F79BB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70" y="2458"/>
            <a:ext cx="12188952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Rezervirano mjesto sadržaja 4">
            <a:extLst>
              <a:ext uri="{FF2B5EF4-FFF2-40B4-BE49-F238E27FC236}">
                <a16:creationId xmlns:a16="http://schemas.microsoft.com/office/drawing/2014/main" id="{15140863-7710-4F27-A806-CE676D1C00F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alphaModFix amt="40000"/>
          </a:blip>
          <a:srcRect l="15681" r="2070" b="-1"/>
          <a:stretch>
            <a:fillRect/>
          </a:stretch>
        </p:blipFill>
        <p:spPr>
          <a:xfrm>
            <a:off x="-340" y="-4916"/>
            <a:ext cx="8450317" cy="6857990"/>
          </a:xfrm>
          <a:prstGeom prst="rect">
            <a:avLst/>
          </a:prstGeom>
        </p:spPr>
      </p:pic>
      <p:sp>
        <p:nvSpPr>
          <p:cNvPr id="2" name="Naslov 1">
            <a:extLst>
              <a:ext uri="{FF2B5EF4-FFF2-40B4-BE49-F238E27FC236}">
                <a16:creationId xmlns:a16="http://schemas.microsoft.com/office/drawing/2014/main" id="{0BAD6EBD-593F-4E9F-B1E6-E8639245F5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0346" y="5524288"/>
            <a:ext cx="4620584" cy="1053358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r>
              <a:rPr lang="hr-HR" b="1" kern="1200">
                <a:solidFill>
                  <a:schemeClr val="accent1">
                    <a:lumMod val="50000"/>
                  </a:schemeClr>
                </a:solidFill>
                <a:highlight>
                  <a:srgbClr val="9DA8C4"/>
                </a:highlight>
                <a:latin typeface="Baskerville Old Face" panose="02020602080505020303" pitchFamily="18" charset="0"/>
              </a:rPr>
              <a:t>3D</a:t>
            </a:r>
            <a:r>
              <a:rPr lang="en-US" b="1" kern="1200">
                <a:solidFill>
                  <a:schemeClr val="accent1">
                    <a:lumMod val="50000"/>
                  </a:schemeClr>
                </a:solidFill>
                <a:highlight>
                  <a:srgbClr val="9DA8C4"/>
                </a:highlight>
                <a:latin typeface="Baskerville Old Face" panose="02020602080505020303" pitchFamily="18" charset="0"/>
              </a:rPr>
              <a:t> – STEM Lab</a:t>
            </a:r>
            <a:br>
              <a:rPr lang="hr-HR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br>
              <a:rPr lang="hr-HR">
                <a:solidFill>
                  <a:srgbClr val="6666FF"/>
                </a:solidFill>
              </a:rPr>
            </a:br>
            <a:endParaRPr lang="en-US" kern="1200">
              <a:solidFill>
                <a:srgbClr val="FFFFFF"/>
              </a:solidFill>
              <a:latin typeface="+mj-lt"/>
              <a:ea typeface="+mj-ea"/>
              <a:cs typeface="+mj-cs"/>
            </a:endParaRPr>
          </a:p>
        </p:txBody>
      </p:sp>
      <p:pic>
        <p:nvPicPr>
          <p:cNvPr id="4" name="Slika 3">
            <a:extLst>
              <a:ext uri="{FF2B5EF4-FFF2-40B4-BE49-F238E27FC236}">
                <a16:creationId xmlns:a16="http://schemas.microsoft.com/office/drawing/2014/main" id="{B85C28BF-328C-4821-8970-5E4526EC739D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4293" r="37670" b="-2"/>
          <a:stretch>
            <a:fillRect/>
          </a:stretch>
        </p:blipFill>
        <p:spPr>
          <a:xfrm>
            <a:off x="6225997" y="-2458"/>
            <a:ext cx="5962785" cy="6858000"/>
          </a:xfrm>
          <a:custGeom>
            <a:avLst/>
            <a:gdLst/>
            <a:ahLst/>
            <a:cxnLst/>
            <a:rect l="l" t="t" r="r" b="b"/>
            <a:pathLst>
              <a:path w="5962785" h="6858000">
                <a:moveTo>
                  <a:pt x="1044839" y="0"/>
                </a:moveTo>
                <a:lnTo>
                  <a:pt x="5962785" y="0"/>
                </a:lnTo>
                <a:lnTo>
                  <a:pt x="5962785" y="6858000"/>
                </a:lnTo>
                <a:lnTo>
                  <a:pt x="1469886" y="6858000"/>
                </a:lnTo>
                <a:lnTo>
                  <a:pt x="1416006" y="6823984"/>
                </a:lnTo>
                <a:cubicBezTo>
                  <a:pt x="1356767" y="6787940"/>
                  <a:pt x="1296437" y="6755500"/>
                  <a:pt x="1232473" y="6733873"/>
                </a:cubicBezTo>
                <a:cubicBezTo>
                  <a:pt x="1145250" y="6705037"/>
                  <a:pt x="1060933" y="6654575"/>
                  <a:pt x="1075471" y="6503186"/>
                </a:cubicBezTo>
                <a:cubicBezTo>
                  <a:pt x="1078378" y="6459932"/>
                  <a:pt x="1055118" y="6427493"/>
                  <a:pt x="1020229" y="6438306"/>
                </a:cubicBezTo>
                <a:cubicBezTo>
                  <a:pt x="953358" y="6459932"/>
                  <a:pt x="921375" y="6398656"/>
                  <a:pt x="883579" y="6351798"/>
                </a:cubicBezTo>
                <a:cubicBezTo>
                  <a:pt x="816707" y="6268895"/>
                  <a:pt x="752743" y="6182387"/>
                  <a:pt x="645167" y="6167969"/>
                </a:cubicBezTo>
                <a:cubicBezTo>
                  <a:pt x="665519" y="6103088"/>
                  <a:pt x="700408" y="6110298"/>
                  <a:pt x="732391" y="6124716"/>
                </a:cubicBezTo>
                <a:cubicBezTo>
                  <a:pt x="816707" y="6160761"/>
                  <a:pt x="901023" y="6200410"/>
                  <a:pt x="985339" y="6236455"/>
                </a:cubicBezTo>
                <a:cubicBezTo>
                  <a:pt x="1040581" y="6258081"/>
                  <a:pt x="1095822" y="6290522"/>
                  <a:pt x="1168509" y="6265291"/>
                </a:cubicBezTo>
                <a:cubicBezTo>
                  <a:pt x="1104545" y="6135530"/>
                  <a:pt x="996969" y="6110298"/>
                  <a:pt x="909746" y="6070649"/>
                </a:cubicBezTo>
                <a:cubicBezTo>
                  <a:pt x="802169" y="6020185"/>
                  <a:pt x="738206" y="5926470"/>
                  <a:pt x="659704" y="5818335"/>
                </a:cubicBezTo>
                <a:cubicBezTo>
                  <a:pt x="738206" y="5789500"/>
                  <a:pt x="787632" y="5868798"/>
                  <a:pt x="851597" y="5865193"/>
                </a:cubicBezTo>
                <a:cubicBezTo>
                  <a:pt x="854504" y="5854380"/>
                  <a:pt x="860319" y="5832753"/>
                  <a:pt x="860319" y="5832753"/>
                </a:cubicBezTo>
                <a:cubicBezTo>
                  <a:pt x="755650" y="5775081"/>
                  <a:pt x="709132" y="5666947"/>
                  <a:pt x="691686" y="5533581"/>
                </a:cubicBezTo>
                <a:cubicBezTo>
                  <a:pt x="685872" y="5465095"/>
                  <a:pt x="648075" y="5443468"/>
                  <a:pt x="610278" y="5411029"/>
                </a:cubicBezTo>
                <a:cubicBezTo>
                  <a:pt x="482350" y="5299289"/>
                  <a:pt x="345700" y="5198364"/>
                  <a:pt x="238123" y="5046976"/>
                </a:cubicBezTo>
                <a:cubicBezTo>
                  <a:pt x="363144" y="5064998"/>
                  <a:pt x="461997" y="5165924"/>
                  <a:pt x="592833" y="5209177"/>
                </a:cubicBezTo>
                <a:cubicBezTo>
                  <a:pt x="488165" y="5043371"/>
                  <a:pt x="351514" y="4956864"/>
                  <a:pt x="226494" y="4855939"/>
                </a:cubicBezTo>
                <a:cubicBezTo>
                  <a:pt x="168344" y="4809081"/>
                  <a:pt x="116011" y="4751408"/>
                  <a:pt x="49139" y="4726177"/>
                </a:cubicBezTo>
                <a:cubicBezTo>
                  <a:pt x="25879" y="4718968"/>
                  <a:pt x="-14825" y="4700947"/>
                  <a:pt x="5527" y="4650483"/>
                </a:cubicBezTo>
                <a:cubicBezTo>
                  <a:pt x="22972" y="4607230"/>
                  <a:pt x="54954" y="4621648"/>
                  <a:pt x="84029" y="4632460"/>
                </a:cubicBezTo>
                <a:cubicBezTo>
                  <a:pt x="153807" y="4661296"/>
                  <a:pt x="229401" y="4661296"/>
                  <a:pt x="325347" y="4661296"/>
                </a:cubicBezTo>
                <a:cubicBezTo>
                  <a:pt x="243939" y="4524326"/>
                  <a:pt x="95658" y="4567580"/>
                  <a:pt x="25879" y="4423401"/>
                </a:cubicBezTo>
                <a:cubicBezTo>
                  <a:pt x="113103" y="4398170"/>
                  <a:pt x="179975" y="4448632"/>
                  <a:pt x="249753" y="4459446"/>
                </a:cubicBezTo>
                <a:cubicBezTo>
                  <a:pt x="313718" y="4470259"/>
                  <a:pt x="328254" y="4445028"/>
                  <a:pt x="313718" y="4365729"/>
                </a:cubicBezTo>
                <a:cubicBezTo>
                  <a:pt x="290458" y="4243177"/>
                  <a:pt x="325347" y="4181900"/>
                  <a:pt x="418386" y="4214341"/>
                </a:cubicBezTo>
                <a:cubicBezTo>
                  <a:pt x="505609" y="4246781"/>
                  <a:pt x="514332" y="4199922"/>
                  <a:pt x="491072" y="4131438"/>
                </a:cubicBezTo>
                <a:cubicBezTo>
                  <a:pt x="456183" y="4030512"/>
                  <a:pt x="493979" y="3951214"/>
                  <a:pt x="520147" y="3864706"/>
                </a:cubicBezTo>
                <a:cubicBezTo>
                  <a:pt x="560851" y="3734945"/>
                  <a:pt x="543407" y="3670064"/>
                  <a:pt x="459090" y="3572743"/>
                </a:cubicBezTo>
                <a:cubicBezTo>
                  <a:pt x="409664" y="3518676"/>
                  <a:pt x="360236" y="3471818"/>
                  <a:pt x="290458" y="3424959"/>
                </a:cubicBezTo>
                <a:cubicBezTo>
                  <a:pt x="450368" y="3399728"/>
                  <a:pt x="284643" y="3313221"/>
                  <a:pt x="339884" y="3259153"/>
                </a:cubicBezTo>
                <a:cubicBezTo>
                  <a:pt x="453275" y="3237527"/>
                  <a:pt x="543407" y="3410542"/>
                  <a:pt x="697501" y="3360078"/>
                </a:cubicBezTo>
                <a:cubicBezTo>
                  <a:pt x="511425" y="3212294"/>
                  <a:pt x="302087" y="3165436"/>
                  <a:pt x="165437" y="2967190"/>
                </a:cubicBezTo>
                <a:cubicBezTo>
                  <a:pt x="197419" y="2923937"/>
                  <a:pt x="229401" y="2967190"/>
                  <a:pt x="255568" y="2949167"/>
                </a:cubicBezTo>
                <a:cubicBezTo>
                  <a:pt x="255568" y="2938354"/>
                  <a:pt x="560851" y="3006840"/>
                  <a:pt x="578296" y="2725691"/>
                </a:cubicBezTo>
                <a:cubicBezTo>
                  <a:pt x="584111" y="2725691"/>
                  <a:pt x="589926" y="2725691"/>
                  <a:pt x="595740" y="2714876"/>
                </a:cubicBezTo>
                <a:cubicBezTo>
                  <a:pt x="627722" y="2675228"/>
                  <a:pt x="598648" y="2581510"/>
                  <a:pt x="650982" y="2574301"/>
                </a:cubicBezTo>
                <a:cubicBezTo>
                  <a:pt x="709132" y="2567092"/>
                  <a:pt x="764373" y="2534653"/>
                  <a:pt x="825429" y="2552674"/>
                </a:cubicBezTo>
                <a:cubicBezTo>
                  <a:pt x="871949" y="2567092"/>
                  <a:pt x="921375" y="2585115"/>
                  <a:pt x="970802" y="2585115"/>
                </a:cubicBezTo>
                <a:cubicBezTo>
                  <a:pt x="1023136" y="2585115"/>
                  <a:pt x="1095822" y="2707668"/>
                  <a:pt x="1127805" y="2545465"/>
                </a:cubicBezTo>
                <a:cubicBezTo>
                  <a:pt x="1127805" y="2538257"/>
                  <a:pt x="1217936" y="2556280"/>
                  <a:pt x="1267362" y="2563488"/>
                </a:cubicBezTo>
                <a:cubicBezTo>
                  <a:pt x="1308067" y="2570698"/>
                  <a:pt x="1357494" y="2603137"/>
                  <a:pt x="1386568" y="2538257"/>
                </a:cubicBezTo>
                <a:cubicBezTo>
                  <a:pt x="1401105" y="2498607"/>
                  <a:pt x="1331326" y="2426518"/>
                  <a:pt x="1270270" y="2419309"/>
                </a:cubicBezTo>
                <a:cubicBezTo>
                  <a:pt x="1215029" y="2412101"/>
                  <a:pt x="1159787" y="2404892"/>
                  <a:pt x="1107453" y="2419309"/>
                </a:cubicBezTo>
                <a:cubicBezTo>
                  <a:pt x="1043489" y="2437331"/>
                  <a:pt x="1008599" y="2408495"/>
                  <a:pt x="991154" y="2343615"/>
                </a:cubicBezTo>
                <a:cubicBezTo>
                  <a:pt x="970802" y="2275131"/>
                  <a:pt x="933005" y="2239085"/>
                  <a:pt x="880671" y="2206645"/>
                </a:cubicBezTo>
                <a:cubicBezTo>
                  <a:pt x="752743" y="2127346"/>
                  <a:pt x="630630" y="2033629"/>
                  <a:pt x="491072" y="1986771"/>
                </a:cubicBezTo>
                <a:cubicBezTo>
                  <a:pt x="464905" y="1979562"/>
                  <a:pt x="432923" y="1965145"/>
                  <a:pt x="421293" y="1903868"/>
                </a:cubicBezTo>
                <a:cubicBezTo>
                  <a:pt x="799262" y="1997584"/>
                  <a:pt x="1142342" y="2239085"/>
                  <a:pt x="1531941" y="2224667"/>
                </a:cubicBezTo>
                <a:cubicBezTo>
                  <a:pt x="1427272" y="2148974"/>
                  <a:pt x="1302252" y="2145369"/>
                  <a:pt x="1188861" y="2091301"/>
                </a:cubicBezTo>
                <a:cubicBezTo>
                  <a:pt x="1270270" y="2051652"/>
                  <a:pt x="1345864" y="2094906"/>
                  <a:pt x="1421458" y="2116532"/>
                </a:cubicBezTo>
                <a:cubicBezTo>
                  <a:pt x="1485422" y="2134554"/>
                  <a:pt x="1543571" y="2138160"/>
                  <a:pt x="1549386" y="2026420"/>
                </a:cubicBezTo>
                <a:cubicBezTo>
                  <a:pt x="1549386" y="2015607"/>
                  <a:pt x="1549386" y="2008398"/>
                  <a:pt x="1549386" y="1997584"/>
                </a:cubicBezTo>
                <a:cubicBezTo>
                  <a:pt x="1526126" y="1950727"/>
                  <a:pt x="1494144" y="1929099"/>
                  <a:pt x="1453440" y="1914682"/>
                </a:cubicBezTo>
                <a:cubicBezTo>
                  <a:pt x="1430180" y="1907473"/>
                  <a:pt x="1398198" y="1893056"/>
                  <a:pt x="1398198" y="1860614"/>
                </a:cubicBezTo>
                <a:cubicBezTo>
                  <a:pt x="1401105" y="1738063"/>
                  <a:pt x="1322604" y="1702018"/>
                  <a:pt x="1247011" y="1665972"/>
                </a:cubicBezTo>
                <a:cubicBezTo>
                  <a:pt x="1287715" y="1604696"/>
                  <a:pt x="1322604" y="1647950"/>
                  <a:pt x="1354586" y="1644345"/>
                </a:cubicBezTo>
                <a:cubicBezTo>
                  <a:pt x="1374939" y="1640741"/>
                  <a:pt x="1395290" y="1637138"/>
                  <a:pt x="1395290" y="1604696"/>
                </a:cubicBezTo>
                <a:cubicBezTo>
                  <a:pt x="1395290" y="1579465"/>
                  <a:pt x="1386568" y="1547025"/>
                  <a:pt x="1366216" y="1547025"/>
                </a:cubicBezTo>
                <a:cubicBezTo>
                  <a:pt x="1238288" y="1543420"/>
                  <a:pt x="1165601" y="1370405"/>
                  <a:pt x="1031858" y="1370405"/>
                </a:cubicBezTo>
                <a:cubicBezTo>
                  <a:pt x="950450" y="1370405"/>
                  <a:pt x="1072563" y="1273083"/>
                  <a:pt x="1005692" y="1233435"/>
                </a:cubicBezTo>
                <a:cubicBezTo>
                  <a:pt x="991154" y="1222621"/>
                  <a:pt x="1046396" y="1208203"/>
                  <a:pt x="1069655" y="1211808"/>
                </a:cubicBezTo>
                <a:cubicBezTo>
                  <a:pt x="1092915" y="1215412"/>
                  <a:pt x="1113268" y="1240644"/>
                  <a:pt x="1142342" y="1222621"/>
                </a:cubicBezTo>
                <a:cubicBezTo>
                  <a:pt x="1156879" y="1157741"/>
                  <a:pt x="1119082" y="1132510"/>
                  <a:pt x="1084193" y="1114487"/>
                </a:cubicBezTo>
                <a:cubicBezTo>
                  <a:pt x="1008599" y="1071234"/>
                  <a:pt x="933005" y="1020771"/>
                  <a:pt x="848689" y="1006353"/>
                </a:cubicBezTo>
                <a:cubicBezTo>
                  <a:pt x="819615" y="1002748"/>
                  <a:pt x="802169" y="984726"/>
                  <a:pt x="805077" y="948681"/>
                </a:cubicBezTo>
                <a:cubicBezTo>
                  <a:pt x="810892" y="901822"/>
                  <a:pt x="839967" y="916240"/>
                  <a:pt x="863226" y="919844"/>
                </a:cubicBezTo>
                <a:cubicBezTo>
                  <a:pt x="877764" y="923450"/>
                  <a:pt x="892301" y="934263"/>
                  <a:pt x="906838" y="909031"/>
                </a:cubicBezTo>
                <a:cubicBezTo>
                  <a:pt x="566666" y="653113"/>
                  <a:pt x="386404" y="667532"/>
                  <a:pt x="5527" y="458471"/>
                </a:cubicBezTo>
                <a:cubicBezTo>
                  <a:pt x="89843" y="418822"/>
                  <a:pt x="150900" y="447658"/>
                  <a:pt x="209049" y="454867"/>
                </a:cubicBezTo>
                <a:cubicBezTo>
                  <a:pt x="354422" y="472890"/>
                  <a:pt x="264290" y="505329"/>
                  <a:pt x="409664" y="526956"/>
                </a:cubicBezTo>
                <a:cubicBezTo>
                  <a:pt x="479443" y="537770"/>
                  <a:pt x="543407" y="573815"/>
                  <a:pt x="621908" y="516143"/>
                </a:cubicBezTo>
                <a:cubicBezTo>
                  <a:pt x="674242" y="476494"/>
                  <a:pt x="758558" y="519747"/>
                  <a:pt x="822522" y="552188"/>
                </a:cubicBezTo>
                <a:cubicBezTo>
                  <a:pt x="874856" y="581024"/>
                  <a:pt x="927190" y="588232"/>
                  <a:pt x="996969" y="552188"/>
                </a:cubicBezTo>
                <a:cubicBezTo>
                  <a:pt x="933005" y="530562"/>
                  <a:pt x="883579" y="512539"/>
                  <a:pt x="834151" y="498120"/>
                </a:cubicBezTo>
                <a:cubicBezTo>
                  <a:pt x="793447" y="487307"/>
                  <a:pt x="770187" y="462076"/>
                  <a:pt x="773095" y="408008"/>
                </a:cubicBezTo>
                <a:cubicBezTo>
                  <a:pt x="773095" y="379172"/>
                  <a:pt x="764373" y="339523"/>
                  <a:pt x="793447" y="325106"/>
                </a:cubicBezTo>
                <a:cubicBezTo>
                  <a:pt x="816707" y="310688"/>
                  <a:pt x="848689" y="325106"/>
                  <a:pt x="860319" y="350336"/>
                </a:cubicBezTo>
                <a:cubicBezTo>
                  <a:pt x="874856" y="397195"/>
                  <a:pt x="889393" y="440449"/>
                  <a:pt x="938820" y="444054"/>
                </a:cubicBezTo>
                <a:cubicBezTo>
                  <a:pt x="1005692" y="451262"/>
                  <a:pt x="967894" y="422426"/>
                  <a:pt x="956265" y="386381"/>
                </a:cubicBezTo>
                <a:cubicBezTo>
                  <a:pt x="944635" y="346733"/>
                  <a:pt x="979525" y="335919"/>
                  <a:pt x="1002784" y="343127"/>
                </a:cubicBezTo>
                <a:cubicBezTo>
                  <a:pt x="1090008" y="375569"/>
                  <a:pt x="1180139" y="317897"/>
                  <a:pt x="1270270" y="364755"/>
                </a:cubicBezTo>
                <a:cubicBezTo>
                  <a:pt x="1247011" y="249411"/>
                  <a:pt x="1197583" y="198949"/>
                  <a:pt x="1092915" y="180926"/>
                </a:cubicBezTo>
                <a:cubicBezTo>
                  <a:pt x="1055118" y="177322"/>
                  <a:pt x="1014414" y="184530"/>
                  <a:pt x="979525" y="152090"/>
                </a:cubicBezTo>
                <a:cubicBezTo>
                  <a:pt x="959172" y="134068"/>
                  <a:pt x="938820" y="112441"/>
                  <a:pt x="953358" y="76396"/>
                </a:cubicBezTo>
                <a:cubicBezTo>
                  <a:pt x="962080" y="51165"/>
                  <a:pt x="985339" y="51165"/>
                  <a:pt x="1005692" y="58373"/>
                </a:cubicBezTo>
                <a:cubicBezTo>
                  <a:pt x="1090008" y="98023"/>
                  <a:pt x="1180139" y="108837"/>
                  <a:pt x="1267362" y="123254"/>
                </a:cubicBezTo>
                <a:cubicBezTo>
                  <a:pt x="1281900" y="126859"/>
                  <a:pt x="1296437" y="134068"/>
                  <a:pt x="1310975" y="98023"/>
                </a:cubicBezTo>
                <a:cubicBezTo>
                  <a:pt x="1260095" y="81803"/>
                  <a:pt x="1209941" y="62879"/>
                  <a:pt x="1159787" y="43505"/>
                </a:cubicBezTo>
                <a:close/>
              </a:path>
            </a:pathLst>
          </a:custGeom>
        </p:spPr>
      </p:pic>
      <p:sp>
        <p:nvSpPr>
          <p:cNvPr id="6" name="TekstniOkvir 5">
            <a:extLst>
              <a:ext uri="{FF2B5EF4-FFF2-40B4-BE49-F238E27FC236}">
                <a16:creationId xmlns:a16="http://schemas.microsoft.com/office/drawing/2014/main" id="{A1B0DDCE-695D-479F-BD80-AA48A753440B}"/>
              </a:ext>
            </a:extLst>
          </p:cNvPr>
          <p:cNvSpPr txBox="1"/>
          <p:nvPr/>
        </p:nvSpPr>
        <p:spPr>
          <a:xfrm>
            <a:off x="530176" y="5362165"/>
            <a:ext cx="353505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hr-HR" err="1">
                <a:solidFill>
                  <a:schemeClr val="tx1">
                    <a:lumMod val="95000"/>
                    <a:lumOff val="5000"/>
                  </a:schemeClr>
                </a:solidFill>
                <a:highlight>
                  <a:srgbClr val="9DA8C4"/>
                </a:highlight>
              </a:rPr>
              <a:t>Erasmus+mobilnost-Sevilla</a:t>
            </a:r>
            <a:endParaRPr lang="hr-HR">
              <a:solidFill>
                <a:schemeClr val="tx1">
                  <a:lumMod val="95000"/>
                  <a:lumOff val="5000"/>
                </a:schemeClr>
              </a:solidFill>
              <a:highlight>
                <a:srgbClr val="9DA8C4"/>
              </a:highlight>
            </a:endParaRPr>
          </a:p>
        </p:txBody>
      </p:sp>
      <p:sp>
        <p:nvSpPr>
          <p:cNvPr id="7" name="TekstniOkvir 6">
            <a:extLst>
              <a:ext uri="{FF2B5EF4-FFF2-40B4-BE49-F238E27FC236}">
                <a16:creationId xmlns:a16="http://schemas.microsoft.com/office/drawing/2014/main" id="{58C07B85-6215-41F3-BC26-913DF4766B8E}"/>
              </a:ext>
            </a:extLst>
          </p:cNvPr>
          <p:cNvSpPr txBox="1"/>
          <p:nvPr/>
        </p:nvSpPr>
        <p:spPr>
          <a:xfrm>
            <a:off x="530006" y="5600573"/>
            <a:ext cx="260179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hr-HR">
                <a:solidFill>
                  <a:schemeClr val="tx1">
                    <a:lumMod val="95000"/>
                    <a:lumOff val="5000"/>
                  </a:schemeClr>
                </a:solidFill>
                <a:highlight>
                  <a:srgbClr val="9DA8C4"/>
                </a:highlight>
              </a:rPr>
              <a:t>Izradila: Katarina Petković</a:t>
            </a:r>
          </a:p>
        </p:txBody>
      </p:sp>
    </p:spTree>
    <p:extLst>
      <p:ext uri="{BB962C8B-B14F-4D97-AF65-F5344CB8AC3E}">
        <p14:creationId xmlns:p14="http://schemas.microsoft.com/office/powerpoint/2010/main" val="736685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9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Slika 3">
            <a:extLst>
              <a:ext uri="{FF2B5EF4-FFF2-40B4-BE49-F238E27FC236}">
                <a16:creationId xmlns:a16="http://schemas.microsoft.com/office/drawing/2014/main" id="{78458958-4315-4554-ADA8-858932F7ACE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-3653" t="3695" r="3653" b="1739"/>
          <a:stretch/>
        </p:blipFill>
        <p:spPr>
          <a:xfrm>
            <a:off x="2522356" y="10"/>
            <a:ext cx="9669642" cy="6857990"/>
          </a:xfrm>
          <a:prstGeom prst="rect">
            <a:avLst/>
          </a:prstGeom>
        </p:spPr>
      </p:pic>
      <p:sp>
        <p:nvSpPr>
          <p:cNvPr id="22" name="Rectangle 21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90263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Naslov 1">
            <a:extLst>
              <a:ext uri="{FF2B5EF4-FFF2-40B4-BE49-F238E27FC236}">
                <a16:creationId xmlns:a16="http://schemas.microsoft.com/office/drawing/2014/main" id="{E032BC6A-3A8C-4523-9092-FD3E4AFA8DB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8277" y="464880"/>
            <a:ext cx="3822189" cy="1899912"/>
          </a:xfrm>
        </p:spPr>
        <p:txBody>
          <a:bodyPr>
            <a:normAutofit/>
          </a:bodyPr>
          <a:lstStyle/>
          <a:p>
            <a:r>
              <a:rPr lang="hr-HR" sz="4000">
                <a:solidFill>
                  <a:srgbClr val="777777"/>
                </a:solidFill>
                <a:latin typeface="Bernard MT Condensed" panose="02050806060905020404" pitchFamily="18" charset="0"/>
              </a:rPr>
              <a:t>Laboratorij</a:t>
            </a:r>
          </a:p>
        </p:txBody>
      </p:sp>
      <p:sp>
        <p:nvSpPr>
          <p:cNvPr id="3" name="Rezervirano mjesto sadržaja 2">
            <a:extLst>
              <a:ext uri="{FF2B5EF4-FFF2-40B4-BE49-F238E27FC236}">
                <a16:creationId xmlns:a16="http://schemas.microsoft.com/office/drawing/2014/main" id="{4CAACBDF-86DE-4EF1-90AC-8089B202D39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10184" y="2265037"/>
            <a:ext cx="3665706" cy="3742762"/>
          </a:xfrm>
        </p:spPr>
        <p:txBody>
          <a:bodyPr>
            <a:normAutofit/>
          </a:bodyPr>
          <a:lstStyle/>
          <a:p>
            <a:r>
              <a:rPr lang="hr-HR" sz="2000">
                <a:latin typeface="Baskerville Old Face" panose="02020602080505020303" pitchFamily="18" charset="0"/>
              </a:rPr>
              <a:t>U projektu laboratorija sudjelovalo je 10 učenika Opće gimnazije „Ivo Padovan” Blato</a:t>
            </a:r>
          </a:p>
          <a:p>
            <a:r>
              <a:rPr lang="hr-HR" sz="2000">
                <a:latin typeface="Baskerville Old Face" panose="02020602080505020303" pitchFamily="18" charset="0"/>
              </a:rPr>
              <a:t>Cilj laboratorijskog dijela projekta Erasmus+ 3D-STEM Lab-a bio je razviti praktične znanstvene vještine i samostalnost u laboratorijskom radu kroz primjenu stvarnih laboratorijskih tehnika iz kemije i biologije</a:t>
            </a:r>
          </a:p>
        </p:txBody>
      </p:sp>
      <p:pic>
        <p:nvPicPr>
          <p:cNvPr id="12" name="Grafika 11" descr="Beaker outline">
            <a:extLst>
              <a:ext uri="{FF2B5EF4-FFF2-40B4-BE49-F238E27FC236}">
                <a16:creationId xmlns:a16="http://schemas.microsoft.com/office/drawing/2014/main" id="{4E9D36A8-CBD9-4F67-8117-BB4F53AAE40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2780730" y="722944"/>
            <a:ext cx="914400" cy="914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905359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21AC6A30-4F22-4C0F-B278-19C5B8A80C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B4335AD-65B1-44E4-90AF-264024FE4B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3" y="0"/>
            <a:ext cx="12191999" cy="6858000"/>
          </a:xfrm>
          <a:prstGeom prst="rect">
            <a:avLst/>
          </a:pr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Naslov 1">
            <a:extLst>
              <a:ext uri="{FF2B5EF4-FFF2-40B4-BE49-F238E27FC236}">
                <a16:creationId xmlns:a16="http://schemas.microsoft.com/office/drawing/2014/main" id="{CDD0342E-DDA3-475D-9FDD-6F87801262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70366" y="609600"/>
            <a:ext cx="4267200" cy="1351472"/>
          </a:xfrm>
        </p:spPr>
        <p:txBody>
          <a:bodyPr>
            <a:normAutofit/>
          </a:bodyPr>
          <a:lstStyle/>
          <a:p>
            <a:pPr algn="ctr"/>
            <a:r>
              <a:rPr lang="hr-HR">
                <a:solidFill>
                  <a:schemeClr val="tx1">
                    <a:lumMod val="85000"/>
                    <a:lumOff val="15000"/>
                  </a:schemeClr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Putovanje!</a:t>
            </a:r>
          </a:p>
        </p:txBody>
      </p:sp>
      <p:pic>
        <p:nvPicPr>
          <p:cNvPr id="4" name="Slika 3" descr="Slika na kojoj se prikazuje odijevanje, avion, zrakoplov, putnik&#10;&#10;Opis je automatski generiran">
            <a:extLst>
              <a:ext uri="{FF2B5EF4-FFF2-40B4-BE49-F238E27FC236}">
                <a16:creationId xmlns:a16="http://schemas.microsoft.com/office/drawing/2014/main" id="{2A754C49-47D0-470F-BF4F-C6F2D99A613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28148"/>
          <a:stretch>
            <a:fillRect/>
          </a:stretch>
        </p:blipFill>
        <p:spPr>
          <a:xfrm>
            <a:off x="3" y="1"/>
            <a:ext cx="3695699" cy="6858001"/>
          </a:xfrm>
          <a:custGeom>
            <a:avLst/>
            <a:gdLst/>
            <a:ahLst/>
            <a:cxnLst/>
            <a:rect l="l" t="t" r="r" b="b"/>
            <a:pathLst>
              <a:path w="3695699" h="6858001">
                <a:moveTo>
                  <a:pt x="0" y="0"/>
                </a:moveTo>
                <a:lnTo>
                  <a:pt x="3435129" y="0"/>
                </a:lnTo>
                <a:lnTo>
                  <a:pt x="3430599" y="17349"/>
                </a:lnTo>
                <a:cubicBezTo>
                  <a:pt x="3437542" y="19835"/>
                  <a:pt x="3423757" y="30822"/>
                  <a:pt x="3427683" y="38871"/>
                </a:cubicBezTo>
                <a:cubicBezTo>
                  <a:pt x="3431230" y="44698"/>
                  <a:pt x="3427877" y="49388"/>
                  <a:pt x="3427096" y="55116"/>
                </a:cubicBezTo>
                <a:cubicBezTo>
                  <a:pt x="3429620" y="62945"/>
                  <a:pt x="3421946" y="87211"/>
                  <a:pt x="3417356" y="93331"/>
                </a:cubicBezTo>
                <a:cubicBezTo>
                  <a:pt x="3401974" y="107607"/>
                  <a:pt x="3409629" y="143436"/>
                  <a:pt x="3397765" y="155370"/>
                </a:cubicBezTo>
                <a:cubicBezTo>
                  <a:pt x="3395800" y="159886"/>
                  <a:pt x="3394789" y="164378"/>
                  <a:pt x="3394373" y="168831"/>
                </a:cubicBezTo>
                <a:lnTo>
                  <a:pt x="3394553" y="181402"/>
                </a:lnTo>
                <a:lnTo>
                  <a:pt x="3397293" y="185192"/>
                </a:lnTo>
                <a:lnTo>
                  <a:pt x="3395923" y="192756"/>
                </a:lnTo>
                <a:cubicBezTo>
                  <a:pt x="3396018" y="193497"/>
                  <a:pt x="3396112" y="194237"/>
                  <a:pt x="3396207" y="194978"/>
                </a:cubicBezTo>
                <a:cubicBezTo>
                  <a:pt x="3396531" y="199154"/>
                  <a:pt x="3396856" y="203330"/>
                  <a:pt x="3397180" y="207506"/>
                </a:cubicBezTo>
                <a:cubicBezTo>
                  <a:pt x="3382438" y="200939"/>
                  <a:pt x="3394549" y="241317"/>
                  <a:pt x="3383191" y="229051"/>
                </a:cubicBezTo>
                <a:cubicBezTo>
                  <a:pt x="3382519" y="234401"/>
                  <a:pt x="3381383" y="237332"/>
                  <a:pt x="3380194" y="239137"/>
                </a:cubicBezTo>
                <a:lnTo>
                  <a:pt x="3349267" y="310262"/>
                </a:lnTo>
                <a:lnTo>
                  <a:pt x="3344455" y="381704"/>
                </a:lnTo>
                <a:cubicBezTo>
                  <a:pt x="3343420" y="464598"/>
                  <a:pt x="3338482" y="511985"/>
                  <a:pt x="3327551" y="571873"/>
                </a:cubicBezTo>
                <a:cubicBezTo>
                  <a:pt x="3316620" y="631761"/>
                  <a:pt x="3309762" y="702429"/>
                  <a:pt x="3278869" y="741030"/>
                </a:cubicBezTo>
                <a:lnTo>
                  <a:pt x="3239259" y="957888"/>
                </a:lnTo>
                <a:cubicBezTo>
                  <a:pt x="3267597" y="1021376"/>
                  <a:pt x="3235647" y="1004478"/>
                  <a:pt x="3243890" y="1047869"/>
                </a:cubicBezTo>
                <a:cubicBezTo>
                  <a:pt x="3245988" y="1077107"/>
                  <a:pt x="3228006" y="1101189"/>
                  <a:pt x="3221700" y="1118244"/>
                </a:cubicBezTo>
                <a:cubicBezTo>
                  <a:pt x="3220198" y="1120922"/>
                  <a:pt x="3213346" y="1188569"/>
                  <a:pt x="3211078" y="1190394"/>
                </a:cubicBezTo>
                <a:cubicBezTo>
                  <a:pt x="3204899" y="1218939"/>
                  <a:pt x="3210276" y="1253036"/>
                  <a:pt x="3199704" y="1304585"/>
                </a:cubicBezTo>
                <a:cubicBezTo>
                  <a:pt x="3199438" y="1346246"/>
                  <a:pt x="3168623" y="1413431"/>
                  <a:pt x="3167741" y="1449444"/>
                </a:cubicBezTo>
                <a:cubicBezTo>
                  <a:pt x="3180911" y="1471132"/>
                  <a:pt x="3193362" y="1499173"/>
                  <a:pt x="3194410" y="1520667"/>
                </a:cubicBezTo>
                <a:cubicBezTo>
                  <a:pt x="3181228" y="1513763"/>
                  <a:pt x="3199978" y="1547097"/>
                  <a:pt x="3184473" y="1547038"/>
                </a:cubicBezTo>
                <a:cubicBezTo>
                  <a:pt x="3185153" y="1550949"/>
                  <a:pt x="3186303" y="1554741"/>
                  <a:pt x="3187573" y="1558550"/>
                </a:cubicBezTo>
                <a:lnTo>
                  <a:pt x="3188231" y="1560544"/>
                </a:lnTo>
                <a:lnTo>
                  <a:pt x="3188195" y="1568317"/>
                </a:lnTo>
                <a:lnTo>
                  <a:pt x="3191518" y="1570772"/>
                </a:lnTo>
                <a:lnTo>
                  <a:pt x="3193853" y="1582659"/>
                </a:lnTo>
                <a:cubicBezTo>
                  <a:pt x="3194213" y="1587070"/>
                  <a:pt x="3193997" y="1591769"/>
                  <a:pt x="3192857" y="1596890"/>
                </a:cubicBezTo>
                <a:cubicBezTo>
                  <a:pt x="3185716" y="1609144"/>
                  <a:pt x="3191593" y="1629575"/>
                  <a:pt x="3189686" y="1647479"/>
                </a:cubicBezTo>
                <a:lnTo>
                  <a:pt x="3187125" y="1655568"/>
                </a:lnTo>
                <a:cubicBezTo>
                  <a:pt x="3187259" y="1659315"/>
                  <a:pt x="3192418" y="1733399"/>
                  <a:pt x="3192552" y="1737146"/>
                </a:cubicBezTo>
                <a:cubicBezTo>
                  <a:pt x="3236684" y="1834597"/>
                  <a:pt x="3210475" y="1851660"/>
                  <a:pt x="3219437" y="1908917"/>
                </a:cubicBezTo>
                <a:lnTo>
                  <a:pt x="3220572" y="1915235"/>
                </a:lnTo>
                <a:cubicBezTo>
                  <a:pt x="3225642" y="1919319"/>
                  <a:pt x="3228448" y="1945519"/>
                  <a:pt x="3226946" y="1954447"/>
                </a:cubicBezTo>
                <a:cubicBezTo>
                  <a:pt x="3219553" y="1979351"/>
                  <a:pt x="3239504" y="2001442"/>
                  <a:pt x="3234148" y="2021397"/>
                </a:cubicBezTo>
                <a:cubicBezTo>
                  <a:pt x="3234224" y="2026740"/>
                  <a:pt x="3235084" y="2031233"/>
                  <a:pt x="3236424" y="2035173"/>
                </a:cubicBezTo>
                <a:lnTo>
                  <a:pt x="3241339" y="2045116"/>
                </a:lnTo>
                <a:lnTo>
                  <a:pt x="3233470" y="2098623"/>
                </a:lnTo>
                <a:cubicBezTo>
                  <a:pt x="3230495" y="2129687"/>
                  <a:pt x="3232618" y="2188321"/>
                  <a:pt x="3230016" y="2240964"/>
                </a:cubicBezTo>
                <a:cubicBezTo>
                  <a:pt x="3226602" y="2283982"/>
                  <a:pt x="3232644" y="2342030"/>
                  <a:pt x="3237809" y="2379644"/>
                </a:cubicBezTo>
                <a:cubicBezTo>
                  <a:pt x="3244462" y="2409884"/>
                  <a:pt x="3221747" y="2435219"/>
                  <a:pt x="3237054" y="2459103"/>
                </a:cubicBezTo>
                <a:cubicBezTo>
                  <a:pt x="3245536" y="2488997"/>
                  <a:pt x="3251426" y="2510390"/>
                  <a:pt x="3255285" y="2538679"/>
                </a:cubicBezTo>
                <a:cubicBezTo>
                  <a:pt x="3258296" y="2574322"/>
                  <a:pt x="3245460" y="2589819"/>
                  <a:pt x="3245073" y="2622720"/>
                </a:cubicBezTo>
                <a:lnTo>
                  <a:pt x="3252960" y="2736087"/>
                </a:lnTo>
                <a:cubicBezTo>
                  <a:pt x="3245577" y="2772183"/>
                  <a:pt x="3230063" y="2856752"/>
                  <a:pt x="3218681" y="2902964"/>
                </a:cubicBezTo>
                <a:cubicBezTo>
                  <a:pt x="3212624" y="2927969"/>
                  <a:pt x="3209733" y="2973979"/>
                  <a:pt x="3203641" y="3008786"/>
                </a:cubicBezTo>
                <a:cubicBezTo>
                  <a:pt x="3197547" y="3043595"/>
                  <a:pt x="3186644" y="3093251"/>
                  <a:pt x="3182123" y="3111815"/>
                </a:cubicBezTo>
                <a:lnTo>
                  <a:pt x="3176517" y="3120169"/>
                </a:lnTo>
                <a:lnTo>
                  <a:pt x="3177035" y="3121646"/>
                </a:lnTo>
                <a:cubicBezTo>
                  <a:pt x="3177423" y="3127588"/>
                  <a:pt x="3176129" y="3130763"/>
                  <a:pt x="3174093" y="3132705"/>
                </a:cubicBezTo>
                <a:lnTo>
                  <a:pt x="3171045" y="3134220"/>
                </a:lnTo>
                <a:lnTo>
                  <a:pt x="3168274" y="3141524"/>
                </a:lnTo>
                <a:lnTo>
                  <a:pt x="3160781" y="3155149"/>
                </a:lnTo>
                <a:cubicBezTo>
                  <a:pt x="3160949" y="3156237"/>
                  <a:pt x="3161116" y="3157326"/>
                  <a:pt x="3161284" y="3158414"/>
                </a:cubicBezTo>
                <a:lnTo>
                  <a:pt x="3152950" y="3180080"/>
                </a:lnTo>
                <a:lnTo>
                  <a:pt x="3153739" y="3180719"/>
                </a:lnTo>
                <a:cubicBezTo>
                  <a:pt x="3155321" y="3182647"/>
                  <a:pt x="3156128" y="3184999"/>
                  <a:pt x="3155342" y="3188313"/>
                </a:cubicBezTo>
                <a:cubicBezTo>
                  <a:pt x="3169797" y="3188216"/>
                  <a:pt x="3159934" y="3192271"/>
                  <a:pt x="3156340" y="3202049"/>
                </a:cubicBezTo>
                <a:cubicBezTo>
                  <a:pt x="3177988" y="3204083"/>
                  <a:pt x="3159779" y="3228842"/>
                  <a:pt x="3169832" y="3237938"/>
                </a:cubicBezTo>
                <a:cubicBezTo>
                  <a:pt x="3166705" y="3245075"/>
                  <a:pt x="3163793" y="3252659"/>
                  <a:pt x="3161244" y="3260564"/>
                </a:cubicBezTo>
                <a:lnTo>
                  <a:pt x="3160005" y="3265314"/>
                </a:lnTo>
                <a:cubicBezTo>
                  <a:pt x="3160063" y="3265371"/>
                  <a:pt x="3160124" y="3265428"/>
                  <a:pt x="3160184" y="3265486"/>
                </a:cubicBezTo>
                <a:cubicBezTo>
                  <a:pt x="3160345" y="3266694"/>
                  <a:pt x="3160101" y="3268319"/>
                  <a:pt x="3159279" y="3270659"/>
                </a:cubicBezTo>
                <a:lnTo>
                  <a:pt x="3157747" y="3273971"/>
                </a:lnTo>
                <a:lnTo>
                  <a:pt x="3155343" y="3283185"/>
                </a:lnTo>
                <a:cubicBezTo>
                  <a:pt x="3155517" y="3284422"/>
                  <a:pt x="3155689" y="3285657"/>
                  <a:pt x="3155860" y="3286893"/>
                </a:cubicBezTo>
                <a:lnTo>
                  <a:pt x="3158001" y="3289146"/>
                </a:lnTo>
                <a:lnTo>
                  <a:pt x="3157508" y="3289877"/>
                </a:lnTo>
                <a:cubicBezTo>
                  <a:pt x="3151604" y="3294411"/>
                  <a:pt x="3144966" y="3293561"/>
                  <a:pt x="3159853" y="3309833"/>
                </a:cubicBezTo>
                <a:cubicBezTo>
                  <a:pt x="3149181" y="3321561"/>
                  <a:pt x="3158789" y="3329345"/>
                  <a:pt x="3157392" y="3351579"/>
                </a:cubicBezTo>
                <a:cubicBezTo>
                  <a:pt x="3148710" y="3357083"/>
                  <a:pt x="3149361" y="3365079"/>
                  <a:pt x="3152871" y="3374240"/>
                </a:cubicBezTo>
                <a:cubicBezTo>
                  <a:pt x="3148885" y="3383513"/>
                  <a:pt x="3145239" y="3392740"/>
                  <a:pt x="3142119" y="3402557"/>
                </a:cubicBezTo>
                <a:lnTo>
                  <a:pt x="3138061" y="3419585"/>
                </a:lnTo>
                <a:lnTo>
                  <a:pt x="3139796" y="3424940"/>
                </a:lnTo>
                <a:cubicBezTo>
                  <a:pt x="3142520" y="3434326"/>
                  <a:pt x="3143300" y="3443700"/>
                  <a:pt x="3137669" y="3463264"/>
                </a:cubicBezTo>
                <a:cubicBezTo>
                  <a:pt x="3147380" y="3480689"/>
                  <a:pt x="3167781" y="3490510"/>
                  <a:pt x="3168140" y="3518969"/>
                </a:cubicBezTo>
                <a:cubicBezTo>
                  <a:pt x="3159473" y="3545761"/>
                  <a:pt x="3191152" y="3574399"/>
                  <a:pt x="3179206" y="3607864"/>
                </a:cubicBezTo>
                <a:cubicBezTo>
                  <a:pt x="3176757" y="3619813"/>
                  <a:pt x="3181069" y="3654600"/>
                  <a:pt x="3189125" y="3659839"/>
                </a:cubicBezTo>
                <a:cubicBezTo>
                  <a:pt x="3191518" y="3666815"/>
                  <a:pt x="3189857" y="3675779"/>
                  <a:pt x="3198077" y="3677681"/>
                </a:cubicBezTo>
                <a:cubicBezTo>
                  <a:pt x="3208136" y="3681475"/>
                  <a:pt x="3196345" y="3709561"/>
                  <a:pt x="3207094" y="3703876"/>
                </a:cubicBezTo>
                <a:cubicBezTo>
                  <a:pt x="3199084" y="3723751"/>
                  <a:pt x="3220453" y="3734396"/>
                  <a:pt x="3227016" y="3748633"/>
                </a:cubicBezTo>
                <a:cubicBezTo>
                  <a:pt x="3218663" y="3764666"/>
                  <a:pt x="3240667" y="3778725"/>
                  <a:pt x="3246806" y="3811324"/>
                </a:cubicBezTo>
                <a:cubicBezTo>
                  <a:pt x="3237058" y="3829063"/>
                  <a:pt x="3251097" y="3833247"/>
                  <a:pt x="3239091" y="3865102"/>
                </a:cubicBezTo>
                <a:cubicBezTo>
                  <a:pt x="3240755" y="3865725"/>
                  <a:pt x="3242340" y="3866659"/>
                  <a:pt x="3243800" y="3867874"/>
                </a:cubicBezTo>
                <a:cubicBezTo>
                  <a:pt x="3252276" y="3874935"/>
                  <a:pt x="3254724" y="3889782"/>
                  <a:pt x="3249268" y="3901031"/>
                </a:cubicBezTo>
                <a:cubicBezTo>
                  <a:pt x="3234180" y="3950514"/>
                  <a:pt x="3270886" y="3938724"/>
                  <a:pt x="3271850" y="3976535"/>
                </a:cubicBezTo>
                <a:cubicBezTo>
                  <a:pt x="3275333" y="4018513"/>
                  <a:pt x="3265836" y="4033210"/>
                  <a:pt x="3253128" y="4091308"/>
                </a:cubicBezTo>
                <a:cubicBezTo>
                  <a:pt x="3262530" y="4093945"/>
                  <a:pt x="3263925" y="4100312"/>
                  <a:pt x="3261491" y="4112665"/>
                </a:cubicBezTo>
                <a:cubicBezTo>
                  <a:pt x="3263824" y="4132845"/>
                  <a:pt x="3285122" y="4124005"/>
                  <a:pt x="3275235" y="4148543"/>
                </a:cubicBezTo>
                <a:cubicBezTo>
                  <a:pt x="3282222" y="4163609"/>
                  <a:pt x="3300717" y="4191930"/>
                  <a:pt x="3303406" y="4203059"/>
                </a:cubicBezTo>
                <a:cubicBezTo>
                  <a:pt x="3307769" y="4216879"/>
                  <a:pt x="3289765" y="4198911"/>
                  <a:pt x="3291377" y="4215304"/>
                </a:cubicBezTo>
                <a:cubicBezTo>
                  <a:pt x="3295421" y="4234470"/>
                  <a:pt x="3290844" y="4240556"/>
                  <a:pt x="3303627" y="4247412"/>
                </a:cubicBezTo>
                <a:cubicBezTo>
                  <a:pt x="3300302" y="4270043"/>
                  <a:pt x="3313094" y="4269840"/>
                  <a:pt x="3323715" y="4295574"/>
                </a:cubicBezTo>
                <a:cubicBezTo>
                  <a:pt x="3318854" y="4309546"/>
                  <a:pt x="3323708" y="4317748"/>
                  <a:pt x="3331757" y="4324626"/>
                </a:cubicBezTo>
                <a:cubicBezTo>
                  <a:pt x="3334500" y="4352298"/>
                  <a:pt x="3348521" y="4373553"/>
                  <a:pt x="3357571" y="4402594"/>
                </a:cubicBezTo>
                <a:cubicBezTo>
                  <a:pt x="3395421" y="4440113"/>
                  <a:pt x="3406716" y="4492429"/>
                  <a:pt x="3416883" y="4511276"/>
                </a:cubicBezTo>
                <a:lnTo>
                  <a:pt x="3418568" y="4515669"/>
                </a:lnTo>
                <a:cubicBezTo>
                  <a:pt x="3418685" y="4519956"/>
                  <a:pt x="3418801" y="4524244"/>
                  <a:pt x="3418918" y="4528531"/>
                </a:cubicBezTo>
                <a:cubicBezTo>
                  <a:pt x="3418727" y="4530191"/>
                  <a:pt x="3418537" y="4531850"/>
                  <a:pt x="3418346" y="4533510"/>
                </a:cubicBezTo>
                <a:cubicBezTo>
                  <a:pt x="3418215" y="4536889"/>
                  <a:pt x="3418462" y="4539065"/>
                  <a:pt x="3419005" y="4540494"/>
                </a:cubicBezTo>
                <a:lnTo>
                  <a:pt x="3424268" y="4595886"/>
                </a:lnTo>
                <a:cubicBezTo>
                  <a:pt x="3429156" y="4624362"/>
                  <a:pt x="3443934" y="4682306"/>
                  <a:pt x="3448330" y="4711348"/>
                </a:cubicBezTo>
                <a:lnTo>
                  <a:pt x="3445621" y="4714874"/>
                </a:lnTo>
                <a:cubicBezTo>
                  <a:pt x="3444103" y="4718397"/>
                  <a:pt x="3443735" y="4723077"/>
                  <a:pt x="3445980" y="4730345"/>
                </a:cubicBezTo>
                <a:lnTo>
                  <a:pt x="3446976" y="4731926"/>
                </a:lnTo>
                <a:lnTo>
                  <a:pt x="3443720" y="4745408"/>
                </a:lnTo>
                <a:cubicBezTo>
                  <a:pt x="3444756" y="4771155"/>
                  <a:pt x="3455466" y="4843107"/>
                  <a:pt x="3453194" y="4886406"/>
                </a:cubicBezTo>
                <a:cubicBezTo>
                  <a:pt x="3454856" y="4906631"/>
                  <a:pt x="3481235" y="5008239"/>
                  <a:pt x="3455210" y="5025296"/>
                </a:cubicBezTo>
                <a:cubicBezTo>
                  <a:pt x="3442202" y="5116320"/>
                  <a:pt x="3464654" y="5119078"/>
                  <a:pt x="3462841" y="5211091"/>
                </a:cubicBezTo>
                <a:cubicBezTo>
                  <a:pt x="3469390" y="5269669"/>
                  <a:pt x="3462794" y="5327391"/>
                  <a:pt x="3469385" y="5356669"/>
                </a:cubicBezTo>
                <a:cubicBezTo>
                  <a:pt x="3471479" y="5361935"/>
                  <a:pt x="3474277" y="5366825"/>
                  <a:pt x="3477268" y="5371683"/>
                </a:cubicBezTo>
                <a:lnTo>
                  <a:pt x="3478824" y="5374232"/>
                </a:lnTo>
                <a:lnTo>
                  <a:pt x="3486664" y="5427532"/>
                </a:lnTo>
                <a:lnTo>
                  <a:pt x="3499845" y="5523238"/>
                </a:lnTo>
                <a:cubicBezTo>
                  <a:pt x="3496480" y="5535759"/>
                  <a:pt x="3498126" y="5574631"/>
                  <a:pt x="3505782" y="5582050"/>
                </a:cubicBezTo>
                <a:cubicBezTo>
                  <a:pt x="3507640" y="5590169"/>
                  <a:pt x="3505294" y="5599602"/>
                  <a:pt x="3513368" y="5603412"/>
                </a:cubicBezTo>
                <a:cubicBezTo>
                  <a:pt x="3518549" y="5620896"/>
                  <a:pt x="3530454" y="5660930"/>
                  <a:pt x="3536869" y="5686953"/>
                </a:cubicBezTo>
                <a:cubicBezTo>
                  <a:pt x="3527290" y="5702684"/>
                  <a:pt x="3548216" y="5722678"/>
                  <a:pt x="3551859" y="5759548"/>
                </a:cubicBezTo>
                <a:cubicBezTo>
                  <a:pt x="3540751" y="5776843"/>
                  <a:pt x="3554471" y="5784377"/>
                  <a:pt x="3540024" y="5816599"/>
                </a:cubicBezTo>
                <a:cubicBezTo>
                  <a:pt x="3541640" y="5817630"/>
                  <a:pt x="3543154" y="5818984"/>
                  <a:pt x="3544521" y="5820619"/>
                </a:cubicBezTo>
                <a:cubicBezTo>
                  <a:pt x="3552455" y="5830118"/>
                  <a:pt x="3553767" y="5846834"/>
                  <a:pt x="3547449" y="5857956"/>
                </a:cubicBezTo>
                <a:cubicBezTo>
                  <a:pt x="3528571" y="5908761"/>
                  <a:pt x="3532186" y="5952107"/>
                  <a:pt x="3530253" y="5993572"/>
                </a:cubicBezTo>
                <a:cubicBezTo>
                  <a:pt x="3530522" y="6040113"/>
                  <a:pt x="3553891" y="6005695"/>
                  <a:pt x="3536734" y="6066404"/>
                </a:cubicBezTo>
                <a:cubicBezTo>
                  <a:pt x="3545935" y="6071268"/>
                  <a:pt x="3546842" y="6078512"/>
                  <a:pt x="3543461" y="6091477"/>
                </a:cubicBezTo>
                <a:cubicBezTo>
                  <a:pt x="3549602" y="6107585"/>
                  <a:pt x="3568275" y="6137061"/>
                  <a:pt x="3573577" y="6163051"/>
                </a:cubicBezTo>
                <a:cubicBezTo>
                  <a:pt x="3577046" y="6182032"/>
                  <a:pt x="3572259" y="6223892"/>
                  <a:pt x="3575275" y="6247420"/>
                </a:cubicBezTo>
                <a:cubicBezTo>
                  <a:pt x="3570217" y="6271412"/>
                  <a:pt x="3583023" y="6273898"/>
                  <a:pt x="3591673" y="6304222"/>
                </a:cubicBezTo>
                <a:cubicBezTo>
                  <a:pt x="3585743" y="6318440"/>
                  <a:pt x="3589967" y="6328418"/>
                  <a:pt x="3597489" y="6337624"/>
                </a:cubicBezTo>
                <a:cubicBezTo>
                  <a:pt x="3598113" y="6368401"/>
                  <a:pt x="3610504" y="6394558"/>
                  <a:pt x="3617330" y="6428161"/>
                </a:cubicBezTo>
                <a:cubicBezTo>
                  <a:pt x="3612404" y="6466489"/>
                  <a:pt x="3633001" y="6482393"/>
                  <a:pt x="3640218" y="6518318"/>
                </a:cubicBezTo>
                <a:cubicBezTo>
                  <a:pt x="3625420" y="6557419"/>
                  <a:pt x="3668862" y="6537820"/>
                  <a:pt x="3670788" y="6568733"/>
                </a:cubicBezTo>
                <a:cubicBezTo>
                  <a:pt x="3659124" y="6621466"/>
                  <a:pt x="3685482" y="6565072"/>
                  <a:pt x="3687763" y="6643164"/>
                </a:cubicBezTo>
                <a:cubicBezTo>
                  <a:pt x="3685396" y="6647995"/>
                  <a:pt x="3689317" y="6656838"/>
                  <a:pt x="3693097" y="6655183"/>
                </a:cubicBezTo>
                <a:cubicBezTo>
                  <a:pt x="3693444" y="6672318"/>
                  <a:pt x="3690193" y="6715787"/>
                  <a:pt x="3689847" y="6745974"/>
                </a:cubicBezTo>
                <a:cubicBezTo>
                  <a:pt x="3689583" y="6773144"/>
                  <a:pt x="3690048" y="6817635"/>
                  <a:pt x="3691023" y="6836306"/>
                </a:cubicBezTo>
                <a:lnTo>
                  <a:pt x="3695699" y="6858001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3" name="Rezervirano mjesto sadržaja 2">
            <a:extLst>
              <a:ext uri="{FF2B5EF4-FFF2-40B4-BE49-F238E27FC236}">
                <a16:creationId xmlns:a16="http://schemas.microsoft.com/office/drawing/2014/main" id="{F46CA561-2DB7-471D-BE8E-CFBA1FC2E34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155761" y="2034235"/>
            <a:ext cx="3964646" cy="4101042"/>
          </a:xfrm>
        </p:spPr>
        <p:txBody>
          <a:bodyPr>
            <a:normAutofit/>
          </a:bodyPr>
          <a:lstStyle/>
          <a:p>
            <a:r>
              <a:rPr lang="hr-HR" sz="2000">
                <a:solidFill>
                  <a:schemeClr val="tx1">
                    <a:lumMod val="85000"/>
                    <a:lumOff val="15000"/>
                  </a:schemeClr>
                </a:solidFill>
                <a:latin typeface="Bahnschrift SemiLight SemiConde" panose="020B0502040204020203" pitchFamily="34" charset="0"/>
              </a:rPr>
              <a:t>Naš prvi dan započeo je putovanjem! </a:t>
            </a:r>
          </a:p>
          <a:p>
            <a:r>
              <a:rPr lang="hr-HR" sz="2000">
                <a:solidFill>
                  <a:schemeClr val="tx1">
                    <a:lumMod val="85000"/>
                    <a:lumOff val="15000"/>
                  </a:schemeClr>
                </a:solidFill>
                <a:latin typeface="Bahnschrift SemiLight SemiConde" panose="020B0502040204020203" pitchFamily="34" charset="0"/>
              </a:rPr>
              <a:t>Ujutro smo krenuli iz Dubrovnika, odakle smo zajedno letjeli za Barcelonu. Nakon kratkog presjedanja nastavili smo put prema </a:t>
            </a:r>
            <a:r>
              <a:rPr lang="hr-HR" sz="2000" err="1">
                <a:solidFill>
                  <a:schemeClr val="tx1">
                    <a:lumMod val="85000"/>
                    <a:lumOff val="15000"/>
                  </a:schemeClr>
                </a:solidFill>
                <a:latin typeface="Bahnschrift SemiLight SemiConde" panose="020B0502040204020203" pitchFamily="34" charset="0"/>
              </a:rPr>
              <a:t>Sevilji</a:t>
            </a:r>
            <a:r>
              <a:rPr lang="hr-HR" sz="2000">
                <a:solidFill>
                  <a:schemeClr val="tx1">
                    <a:lumMod val="85000"/>
                    <a:lumOff val="15000"/>
                  </a:schemeClr>
                </a:solidFill>
                <a:latin typeface="Bahnschrift SemiLight SemiConde" panose="020B0502040204020203" pitchFamily="34" charset="0"/>
              </a:rPr>
              <a:t>, gdje smo stigli istog dana i započeli naš Erasmus+ program.</a:t>
            </a:r>
          </a:p>
        </p:txBody>
      </p:sp>
      <p:pic>
        <p:nvPicPr>
          <p:cNvPr id="5" name="Slika 4" descr="Slika na kojoj se prikazuje odijevanje, Ljudsko lice, osoba, čovjek&#10;&#10;Opis je automatski generiran">
            <a:extLst>
              <a:ext uri="{FF2B5EF4-FFF2-40B4-BE49-F238E27FC236}">
                <a16:creationId xmlns:a16="http://schemas.microsoft.com/office/drawing/2014/main" id="{5F9516EC-48C8-4FE4-8AD2-798166AB03D0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8872" r="20912"/>
          <a:stretch>
            <a:fillRect/>
          </a:stretch>
        </p:blipFill>
        <p:spPr>
          <a:xfrm>
            <a:off x="8580467" y="10"/>
            <a:ext cx="3611533" cy="6857990"/>
          </a:xfrm>
          <a:custGeom>
            <a:avLst/>
            <a:gdLst/>
            <a:ahLst/>
            <a:cxnLst/>
            <a:rect l="l" t="t" r="r" b="b"/>
            <a:pathLst>
              <a:path w="3810000" h="6858000">
                <a:moveTo>
                  <a:pt x="95627" y="0"/>
                </a:moveTo>
                <a:lnTo>
                  <a:pt x="3810000" y="0"/>
                </a:lnTo>
                <a:lnTo>
                  <a:pt x="3810000" y="6858000"/>
                </a:lnTo>
                <a:lnTo>
                  <a:pt x="13132" y="6858000"/>
                </a:lnTo>
                <a:cubicBezTo>
                  <a:pt x="13183" y="6857363"/>
                  <a:pt x="13234" y="6856727"/>
                  <a:pt x="13284" y="6856090"/>
                </a:cubicBezTo>
                <a:lnTo>
                  <a:pt x="31566" y="6805847"/>
                </a:lnTo>
                <a:lnTo>
                  <a:pt x="30463" y="6715381"/>
                </a:lnTo>
                <a:cubicBezTo>
                  <a:pt x="29585" y="6714082"/>
                  <a:pt x="28597" y="6713038"/>
                  <a:pt x="27533" y="6712286"/>
                </a:cubicBezTo>
                <a:lnTo>
                  <a:pt x="31288" y="6698474"/>
                </a:lnTo>
                <a:lnTo>
                  <a:pt x="29901" y="6686264"/>
                </a:lnTo>
                <a:cubicBezTo>
                  <a:pt x="29591" y="6639749"/>
                  <a:pt x="29281" y="6593234"/>
                  <a:pt x="28971" y="6546719"/>
                </a:cubicBezTo>
                <a:cubicBezTo>
                  <a:pt x="23415" y="6502008"/>
                  <a:pt x="3087" y="6462057"/>
                  <a:pt x="310" y="6408337"/>
                </a:cubicBezTo>
                <a:cubicBezTo>
                  <a:pt x="-2468" y="6354617"/>
                  <a:pt x="14431" y="6312397"/>
                  <a:pt x="12307" y="6224401"/>
                </a:cubicBezTo>
                <a:lnTo>
                  <a:pt x="27152" y="6147415"/>
                </a:lnTo>
                <a:lnTo>
                  <a:pt x="39044" y="6093837"/>
                </a:lnTo>
                <a:cubicBezTo>
                  <a:pt x="47718" y="6039281"/>
                  <a:pt x="47985" y="5964495"/>
                  <a:pt x="46816" y="5915901"/>
                </a:cubicBezTo>
                <a:cubicBezTo>
                  <a:pt x="43189" y="5876557"/>
                  <a:pt x="47196" y="5863739"/>
                  <a:pt x="33533" y="5831562"/>
                </a:cubicBezTo>
                <a:cubicBezTo>
                  <a:pt x="27901" y="5792459"/>
                  <a:pt x="47408" y="5747455"/>
                  <a:pt x="46555" y="5710909"/>
                </a:cubicBezTo>
                <a:cubicBezTo>
                  <a:pt x="53188" y="5686865"/>
                  <a:pt x="49116" y="5615845"/>
                  <a:pt x="62461" y="5602222"/>
                </a:cubicBezTo>
                <a:cubicBezTo>
                  <a:pt x="64066" y="5572067"/>
                  <a:pt x="49594" y="5555548"/>
                  <a:pt x="56185" y="5529979"/>
                </a:cubicBezTo>
                <a:lnTo>
                  <a:pt x="67961" y="5458854"/>
                </a:lnTo>
                <a:lnTo>
                  <a:pt x="110939" y="5353584"/>
                </a:lnTo>
                <a:cubicBezTo>
                  <a:pt x="123070" y="5308303"/>
                  <a:pt x="110671" y="5307524"/>
                  <a:pt x="128276" y="5249764"/>
                </a:cubicBezTo>
                <a:cubicBezTo>
                  <a:pt x="137692" y="5218499"/>
                  <a:pt x="146153" y="5160067"/>
                  <a:pt x="156749" y="5116288"/>
                </a:cubicBezTo>
                <a:cubicBezTo>
                  <a:pt x="167347" y="5072508"/>
                  <a:pt x="184838" y="5010298"/>
                  <a:pt x="191855" y="4987089"/>
                </a:cubicBezTo>
                <a:lnTo>
                  <a:pt x="219824" y="4934095"/>
                </a:lnTo>
                <a:cubicBezTo>
                  <a:pt x="223315" y="4926170"/>
                  <a:pt x="231151" y="4920904"/>
                  <a:pt x="231137" y="4903120"/>
                </a:cubicBezTo>
                <a:lnTo>
                  <a:pt x="219738" y="4827391"/>
                </a:lnTo>
                <a:cubicBezTo>
                  <a:pt x="223928" y="4818620"/>
                  <a:pt x="227939" y="4809255"/>
                  <a:pt x="231597" y="4799440"/>
                </a:cubicBezTo>
                <a:lnTo>
                  <a:pt x="233480" y="4793512"/>
                </a:lnTo>
                <a:cubicBezTo>
                  <a:pt x="233423" y="4793432"/>
                  <a:pt x="233367" y="4793351"/>
                  <a:pt x="233310" y="4793271"/>
                </a:cubicBezTo>
                <a:cubicBezTo>
                  <a:pt x="233275" y="4791711"/>
                  <a:pt x="233728" y="4789662"/>
                  <a:pt x="234882" y="4786765"/>
                </a:cubicBezTo>
                <a:lnTo>
                  <a:pt x="236914" y="4782703"/>
                </a:lnTo>
                <a:lnTo>
                  <a:pt x="246329" y="4683644"/>
                </a:lnTo>
                <a:cubicBezTo>
                  <a:pt x="256294" y="4677568"/>
                  <a:pt x="256527" y="4667288"/>
                  <a:pt x="253823" y="4655204"/>
                </a:cubicBezTo>
                <a:cubicBezTo>
                  <a:pt x="259521" y="4631796"/>
                  <a:pt x="280440" y="4574275"/>
                  <a:pt x="280514" y="4543195"/>
                </a:cubicBezTo>
                <a:cubicBezTo>
                  <a:pt x="272112" y="4519880"/>
                  <a:pt x="251340" y="4505102"/>
                  <a:pt x="254268" y="4468722"/>
                </a:cubicBezTo>
                <a:cubicBezTo>
                  <a:pt x="266696" y="4435462"/>
                  <a:pt x="236001" y="4395418"/>
                  <a:pt x="252728" y="4353998"/>
                </a:cubicBezTo>
                <a:cubicBezTo>
                  <a:pt x="256750" y="4339008"/>
                  <a:pt x="256168" y="4294115"/>
                  <a:pt x="248123" y="4286542"/>
                </a:cubicBezTo>
                <a:cubicBezTo>
                  <a:pt x="246365" y="4277371"/>
                  <a:pt x="249194" y="4266107"/>
                  <a:pt x="240584" y="4262777"/>
                </a:cubicBezTo>
                <a:cubicBezTo>
                  <a:pt x="230221" y="4256829"/>
                  <a:pt x="246153" y="4222259"/>
                  <a:pt x="233949" y="4228340"/>
                </a:cubicBezTo>
                <a:cubicBezTo>
                  <a:pt x="244865" y="4203839"/>
                  <a:pt x="223150" y="4187902"/>
                  <a:pt x="217758" y="4169004"/>
                </a:cubicBezTo>
                <a:cubicBezTo>
                  <a:pt x="228596" y="4149446"/>
                  <a:pt x="206597" y="4129080"/>
                  <a:pt x="203797" y="4086781"/>
                </a:cubicBezTo>
                <a:cubicBezTo>
                  <a:pt x="216334" y="4065199"/>
                  <a:pt x="201740" y="4058317"/>
                  <a:pt x="218344" y="4018957"/>
                </a:cubicBezTo>
                <a:cubicBezTo>
                  <a:pt x="216630" y="4017979"/>
                  <a:pt x="215034" y="4016614"/>
                  <a:pt x="213609" y="4014902"/>
                </a:cubicBezTo>
                <a:cubicBezTo>
                  <a:pt x="205325" y="4004955"/>
                  <a:pt x="204424" y="3985729"/>
                  <a:pt x="211594" y="3971964"/>
                </a:cubicBezTo>
                <a:cubicBezTo>
                  <a:pt x="233561" y="3910433"/>
                  <a:pt x="230991" y="3860613"/>
                  <a:pt x="234357" y="3812226"/>
                </a:cubicBezTo>
                <a:cubicBezTo>
                  <a:pt x="235501" y="3758242"/>
                  <a:pt x="209185" y="3801364"/>
                  <a:pt x="229596" y="3728573"/>
                </a:cubicBezTo>
                <a:cubicBezTo>
                  <a:pt x="219804" y="3724174"/>
                  <a:pt x="219047" y="3715890"/>
                  <a:pt x="223099" y="3700384"/>
                </a:cubicBezTo>
                <a:cubicBezTo>
                  <a:pt x="222942" y="3674360"/>
                  <a:pt x="199034" y="3683312"/>
                  <a:pt x="212511" y="3653063"/>
                </a:cubicBezTo>
                <a:cubicBezTo>
                  <a:pt x="207582" y="3623616"/>
                  <a:pt x="199349" y="3555881"/>
                  <a:pt x="193522" y="3523704"/>
                </a:cubicBezTo>
                <a:cubicBezTo>
                  <a:pt x="199728" y="3495169"/>
                  <a:pt x="185963" y="3494025"/>
                  <a:pt x="177551" y="3460001"/>
                </a:cubicBezTo>
                <a:cubicBezTo>
                  <a:pt x="184399" y="3442692"/>
                  <a:pt x="180138" y="3431687"/>
                  <a:pt x="172293" y="3422022"/>
                </a:cubicBezTo>
                <a:cubicBezTo>
                  <a:pt x="172567" y="3386386"/>
                  <a:pt x="159982" y="3357707"/>
                  <a:pt x="153640" y="3319632"/>
                </a:cubicBezTo>
                <a:cubicBezTo>
                  <a:pt x="117352" y="3267571"/>
                  <a:pt x="111308" y="3199530"/>
                  <a:pt x="102580" y="3174350"/>
                </a:cubicBezTo>
                <a:lnTo>
                  <a:pt x="101281" y="3168555"/>
                </a:lnTo>
                <a:cubicBezTo>
                  <a:pt x="101655" y="3163067"/>
                  <a:pt x="102030" y="3157580"/>
                  <a:pt x="102403" y="3152092"/>
                </a:cubicBezTo>
                <a:lnTo>
                  <a:pt x="103597" y="3145797"/>
                </a:lnTo>
                <a:cubicBezTo>
                  <a:pt x="104132" y="3141497"/>
                  <a:pt x="104119" y="3138691"/>
                  <a:pt x="103701" y="3136806"/>
                </a:cubicBezTo>
                <a:lnTo>
                  <a:pt x="108221" y="3088993"/>
                </a:lnTo>
                <a:cubicBezTo>
                  <a:pt x="109464" y="3064872"/>
                  <a:pt x="113188" y="3030250"/>
                  <a:pt x="111158" y="2992081"/>
                </a:cubicBezTo>
                <a:cubicBezTo>
                  <a:pt x="109031" y="2944441"/>
                  <a:pt x="104226" y="2942439"/>
                  <a:pt x="105565" y="2902844"/>
                </a:cubicBezTo>
                <a:cubicBezTo>
                  <a:pt x="107874" y="2897323"/>
                  <a:pt x="101362" y="2801618"/>
                  <a:pt x="105102" y="2797375"/>
                </a:cubicBezTo>
                <a:cubicBezTo>
                  <a:pt x="86174" y="2744941"/>
                  <a:pt x="109804" y="2750735"/>
                  <a:pt x="107241" y="2691357"/>
                </a:cubicBezTo>
                <a:cubicBezTo>
                  <a:pt x="107811" y="2665349"/>
                  <a:pt x="115946" y="2561129"/>
                  <a:pt x="145888" y="2542201"/>
                </a:cubicBezTo>
                <a:cubicBezTo>
                  <a:pt x="170455" y="2427400"/>
                  <a:pt x="123634" y="2367849"/>
                  <a:pt x="136292" y="2250554"/>
                </a:cubicBezTo>
                <a:cubicBezTo>
                  <a:pt x="110877" y="2215639"/>
                  <a:pt x="134601" y="2180816"/>
                  <a:pt x="130310" y="2141581"/>
                </a:cubicBezTo>
                <a:cubicBezTo>
                  <a:pt x="154051" y="2149219"/>
                  <a:pt x="117587" y="2094975"/>
                  <a:pt x="144587" y="2089095"/>
                </a:cubicBezTo>
                <a:cubicBezTo>
                  <a:pt x="142952" y="2082142"/>
                  <a:pt x="140513" y="2075590"/>
                  <a:pt x="137867" y="2069059"/>
                </a:cubicBezTo>
                <a:lnTo>
                  <a:pt x="136492" y="2065634"/>
                </a:lnTo>
                <a:cubicBezTo>
                  <a:pt x="136216" y="2060851"/>
                  <a:pt x="135939" y="2056067"/>
                  <a:pt x="135663" y="2051284"/>
                </a:cubicBezTo>
                <a:lnTo>
                  <a:pt x="124268" y="1960184"/>
                </a:lnTo>
                <a:cubicBezTo>
                  <a:pt x="138968" y="1926370"/>
                  <a:pt x="111716" y="1914873"/>
                  <a:pt x="131257" y="1873060"/>
                </a:cubicBezTo>
                <a:cubicBezTo>
                  <a:pt x="136329" y="1857442"/>
                  <a:pt x="139083" y="1807624"/>
                  <a:pt x="131724" y="1797311"/>
                </a:cubicBezTo>
                <a:cubicBezTo>
                  <a:pt x="130673" y="1786740"/>
                  <a:pt x="134293" y="1774954"/>
                  <a:pt x="126063" y="1769201"/>
                </a:cubicBezTo>
                <a:cubicBezTo>
                  <a:pt x="116300" y="1760126"/>
                  <a:pt x="134551" y="1725705"/>
                  <a:pt x="122085" y="1729500"/>
                </a:cubicBezTo>
                <a:cubicBezTo>
                  <a:pt x="134648" y="1705012"/>
                  <a:pt x="114449" y="1682158"/>
                  <a:pt x="110543" y="1659949"/>
                </a:cubicBezTo>
                <a:cubicBezTo>
                  <a:pt x="122664" y="1640913"/>
                  <a:pt x="102513" y="1613087"/>
                  <a:pt x="102892" y="1565607"/>
                </a:cubicBezTo>
                <a:cubicBezTo>
                  <a:pt x="116835" y="1544742"/>
                  <a:pt x="102976" y="1533616"/>
                  <a:pt x="122245" y="1494057"/>
                </a:cubicBezTo>
                <a:cubicBezTo>
                  <a:pt x="120629" y="1492563"/>
                  <a:pt x="119160" y="1490668"/>
                  <a:pt x="117883" y="1488429"/>
                </a:cubicBezTo>
                <a:cubicBezTo>
                  <a:pt x="110465" y="1475431"/>
                  <a:pt x="111002" y="1453942"/>
                  <a:pt x="119083" y="1440433"/>
                </a:cubicBezTo>
                <a:cubicBezTo>
                  <a:pt x="145274" y="1377630"/>
                  <a:pt x="146438" y="1321884"/>
                  <a:pt x="153340" y="1269148"/>
                </a:cubicBezTo>
                <a:cubicBezTo>
                  <a:pt x="158467" y="1209690"/>
                  <a:pt x="129360" y="1251077"/>
                  <a:pt x="154855" y="1175439"/>
                </a:cubicBezTo>
                <a:cubicBezTo>
                  <a:pt x="145538" y="1168218"/>
                  <a:pt x="145408" y="1158868"/>
                  <a:pt x="150548" y="1142685"/>
                </a:cubicBezTo>
                <a:cubicBezTo>
                  <a:pt x="152321" y="1113850"/>
                  <a:pt x="128121" y="1118007"/>
                  <a:pt x="143630" y="1087778"/>
                </a:cubicBezTo>
                <a:cubicBezTo>
                  <a:pt x="139451" y="1064261"/>
                  <a:pt x="125971" y="1018012"/>
                  <a:pt x="125476" y="1001580"/>
                </a:cubicBezTo>
                <a:cubicBezTo>
                  <a:pt x="123958" y="976962"/>
                  <a:pt x="134851" y="962709"/>
                  <a:pt x="134526" y="940069"/>
                </a:cubicBezTo>
                <a:cubicBezTo>
                  <a:pt x="142751" y="909988"/>
                  <a:pt x="129284" y="905409"/>
                  <a:pt x="123523" y="865739"/>
                </a:cubicBezTo>
                <a:cubicBezTo>
                  <a:pt x="131549" y="848234"/>
                  <a:pt x="128173" y="835030"/>
                  <a:pt x="121164" y="822450"/>
                </a:cubicBezTo>
                <a:cubicBezTo>
                  <a:pt x="124077" y="783082"/>
                  <a:pt x="113811" y="748321"/>
                  <a:pt x="110389" y="704665"/>
                </a:cubicBezTo>
                <a:cubicBezTo>
                  <a:pt x="120144" y="656264"/>
                  <a:pt x="99869" y="633697"/>
                  <a:pt x="96299" y="587032"/>
                </a:cubicBezTo>
                <a:cubicBezTo>
                  <a:pt x="87861" y="539988"/>
                  <a:pt x="66571" y="452493"/>
                  <a:pt x="59759" y="422399"/>
                </a:cubicBezTo>
                <a:cubicBezTo>
                  <a:pt x="62865" y="416491"/>
                  <a:pt x="59682" y="404768"/>
                  <a:pt x="55429" y="406467"/>
                </a:cubicBezTo>
                <a:cubicBezTo>
                  <a:pt x="56742" y="400038"/>
                  <a:pt x="64884" y="384166"/>
                  <a:pt x="58062" y="383409"/>
                </a:cubicBezTo>
                <a:cubicBezTo>
                  <a:pt x="57210" y="351894"/>
                  <a:pt x="61145" y="320031"/>
                  <a:pt x="69487" y="290892"/>
                </a:cubicBezTo>
                <a:cubicBezTo>
                  <a:pt x="57686" y="231306"/>
                  <a:pt x="89539" y="260845"/>
                  <a:pt x="86198" y="217175"/>
                </a:cubicBezTo>
                <a:cubicBezTo>
                  <a:pt x="72715" y="183379"/>
                  <a:pt x="83646" y="168958"/>
                  <a:pt x="74643" y="129155"/>
                </a:cubicBezTo>
                <a:cubicBezTo>
                  <a:pt x="96697" y="112411"/>
                  <a:pt x="72236" y="90977"/>
                  <a:pt x="78417" y="74202"/>
                </a:cubicBezTo>
                <a:cubicBezTo>
                  <a:pt x="59029" y="57686"/>
                  <a:pt x="81827" y="29115"/>
                  <a:pt x="94183" y="4683"/>
                </a:cubicBezTo>
                <a:close/>
              </a:path>
            </a:pathLst>
          </a:custGeom>
        </p:spPr>
      </p:pic>
      <p:pic>
        <p:nvPicPr>
          <p:cNvPr id="7" name="Grafika 6" descr="Airplane outline">
            <a:extLst>
              <a:ext uri="{FF2B5EF4-FFF2-40B4-BE49-F238E27FC236}">
                <a16:creationId xmlns:a16="http://schemas.microsoft.com/office/drawing/2014/main" id="{E67B9E6E-DC39-462F-94BE-DFC974E83E39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 rot="2774171">
            <a:off x="5307886" y="4348601"/>
            <a:ext cx="1846843" cy="18468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34731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022BDE4A-8A20-4A69-9C5A-581C82036A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Naslov 1">
            <a:extLst>
              <a:ext uri="{FF2B5EF4-FFF2-40B4-BE49-F238E27FC236}">
                <a16:creationId xmlns:a16="http://schemas.microsoft.com/office/drawing/2014/main" id="{F834E2EC-D7D9-4D10-889D-E86F5182C43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05008" y="118162"/>
            <a:ext cx="10178934" cy="1328730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5200" kern="1200" err="1">
                <a:solidFill>
                  <a:schemeClr val="tx1"/>
                </a:solidFill>
                <a:latin typeface="Bernard MT Condensed" panose="02050806060905020404" pitchFamily="18" charset="0"/>
              </a:rPr>
              <a:t>Prvi</a:t>
            </a:r>
            <a:r>
              <a:rPr lang="en-US" sz="5200" kern="1200">
                <a:solidFill>
                  <a:schemeClr val="tx1"/>
                </a:solidFill>
                <a:latin typeface="Bernard MT Condensed" panose="02050806060905020404" pitchFamily="18" charset="0"/>
              </a:rPr>
              <a:t> dan!!</a:t>
            </a:r>
          </a:p>
        </p:txBody>
      </p:sp>
      <p:pic>
        <p:nvPicPr>
          <p:cNvPr id="5" name="Slika 4">
            <a:extLst>
              <a:ext uri="{FF2B5EF4-FFF2-40B4-BE49-F238E27FC236}">
                <a16:creationId xmlns:a16="http://schemas.microsoft.com/office/drawing/2014/main" id="{0B7BB5F4-4173-4DB9-8A17-B86B88C9B7B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33" t="21808" r="-135" b="27914"/>
          <a:stretch/>
        </p:blipFill>
        <p:spPr>
          <a:xfrm>
            <a:off x="175020" y="1879126"/>
            <a:ext cx="5803323" cy="3890357"/>
          </a:xfrm>
          <a:prstGeom prst="rect">
            <a:avLst/>
          </a:prstGeom>
        </p:spPr>
      </p:pic>
      <p:pic>
        <p:nvPicPr>
          <p:cNvPr id="4" name="Rezervirano mjesto sadržaja 3">
            <a:extLst>
              <a:ext uri="{FF2B5EF4-FFF2-40B4-BE49-F238E27FC236}">
                <a16:creationId xmlns:a16="http://schemas.microsoft.com/office/drawing/2014/main" id="{9CE9FA82-9A9C-42F4-92F0-319412653E9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rcRect t="43524" r="-2" b="6198"/>
          <a:stretch>
            <a:fillRect/>
          </a:stretch>
        </p:blipFill>
        <p:spPr>
          <a:xfrm>
            <a:off x="6189935" y="2324722"/>
            <a:ext cx="5803323" cy="3890357"/>
          </a:xfrm>
          <a:prstGeom prst="rect">
            <a:avLst/>
          </a:prstGeom>
        </p:spPr>
      </p:pic>
      <p:pic>
        <p:nvPicPr>
          <p:cNvPr id="7" name="Grafika 6" descr="Flask outline">
            <a:extLst>
              <a:ext uri="{FF2B5EF4-FFF2-40B4-BE49-F238E27FC236}">
                <a16:creationId xmlns:a16="http://schemas.microsoft.com/office/drawing/2014/main" id="{DA25CCD8-329B-4642-8FFD-29AFB2AC1E83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3637224" y="179021"/>
            <a:ext cx="1433529" cy="14335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217802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99ED5833-B85B-4103-8A3B-CAB0308E6C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Slika 4">
            <a:extLst>
              <a:ext uri="{FF2B5EF4-FFF2-40B4-BE49-F238E27FC236}">
                <a16:creationId xmlns:a16="http://schemas.microsoft.com/office/drawing/2014/main" id="{AB66F865-3BCC-4AFD-A872-7C53B57DAC04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-2" b="10616"/>
          <a:stretch>
            <a:fillRect/>
          </a:stretch>
        </p:blipFill>
        <p:spPr>
          <a:xfrm>
            <a:off x="495559" y="419100"/>
            <a:ext cx="6524303" cy="4373673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8" name="Rezervirano mjesto sadržaja 7">
            <a:extLst>
              <a:ext uri="{FF2B5EF4-FFF2-40B4-BE49-F238E27FC236}">
                <a16:creationId xmlns:a16="http://schemas.microsoft.com/office/drawing/2014/main" id="{C59A36C2-F503-4B6D-97D2-BCC462F70BD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3"/>
          <a:srcRect l="-1" r="1278"/>
          <a:stretch/>
        </p:blipFill>
        <p:spPr>
          <a:xfrm>
            <a:off x="5868180" y="2896622"/>
            <a:ext cx="5828261" cy="3161831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838910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Slika 7">
            <a:extLst>
              <a:ext uri="{FF2B5EF4-FFF2-40B4-BE49-F238E27FC236}">
                <a16:creationId xmlns:a16="http://schemas.microsoft.com/office/drawing/2014/main" id="{6BBA18C1-8D49-4775-B4E5-770B73C1B408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-4" b="3015"/>
          <a:stretch>
            <a:fillRect/>
          </a:stretch>
        </p:blipFill>
        <p:spPr>
          <a:xfrm>
            <a:off x="484632" y="1770576"/>
            <a:ext cx="2560320" cy="3310702"/>
          </a:xfrm>
          <a:prstGeom prst="rect">
            <a:avLst/>
          </a:prstGeom>
        </p:spPr>
      </p:pic>
      <p:cxnSp>
        <p:nvCxnSpPr>
          <p:cNvPr id="37" name="Straight Connector 36">
            <a:extLst>
              <a:ext uri="{FF2B5EF4-FFF2-40B4-BE49-F238E27FC236}">
                <a16:creationId xmlns:a16="http://schemas.microsoft.com/office/drawing/2014/main" id="{50DA1EB8-87CF-4588-A1FD-4756F9A28F6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210079" y="1573887"/>
            <a:ext cx="0" cy="3710227"/>
          </a:xfrm>
          <a:prstGeom prst="line">
            <a:avLst/>
          </a:prstGeom>
          <a:ln w="19050">
            <a:solidFill>
              <a:srgbClr val="7F7F7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" name="Rezervirano mjesto sadržaja 3">
            <a:extLst>
              <a:ext uri="{FF2B5EF4-FFF2-40B4-BE49-F238E27FC236}">
                <a16:creationId xmlns:a16="http://schemas.microsoft.com/office/drawing/2014/main" id="{9B8D16EA-7E36-423E-877E-7738B2A6E61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rcRect r="-4" b="2788"/>
          <a:stretch>
            <a:fillRect/>
          </a:stretch>
        </p:blipFill>
        <p:spPr>
          <a:xfrm>
            <a:off x="3354631" y="1766701"/>
            <a:ext cx="2560320" cy="3318451"/>
          </a:xfrm>
          <a:prstGeom prst="rect">
            <a:avLst/>
          </a:prstGeom>
        </p:spPr>
      </p:pic>
      <p:cxnSp>
        <p:nvCxnSpPr>
          <p:cNvPr id="39" name="Straight Connector 38">
            <a:extLst>
              <a:ext uri="{FF2B5EF4-FFF2-40B4-BE49-F238E27FC236}">
                <a16:creationId xmlns:a16="http://schemas.microsoft.com/office/drawing/2014/main" id="{D7A4E378-EA57-47B9-B1EB-58B998F6CF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072595" y="1573887"/>
            <a:ext cx="0" cy="3710227"/>
          </a:xfrm>
          <a:prstGeom prst="line">
            <a:avLst/>
          </a:prstGeom>
          <a:ln w="19050">
            <a:solidFill>
              <a:srgbClr val="7F7F7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9" name="Slika 8">
            <a:extLst>
              <a:ext uri="{FF2B5EF4-FFF2-40B4-BE49-F238E27FC236}">
                <a16:creationId xmlns:a16="http://schemas.microsoft.com/office/drawing/2014/main" id="{A2B7CFDD-5ECB-4A0E-9AF1-E7DA51BF6CCD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-726" t="-6527" r="722" b="2270"/>
          <a:stretch/>
        </p:blipFill>
        <p:spPr>
          <a:xfrm>
            <a:off x="6238655" y="1573888"/>
            <a:ext cx="2560320" cy="3558920"/>
          </a:xfrm>
          <a:prstGeom prst="rect">
            <a:avLst/>
          </a:prstGeom>
        </p:spPr>
      </p:pic>
      <p:cxnSp>
        <p:nvCxnSpPr>
          <p:cNvPr id="41" name="Straight Connector 40">
            <a:extLst>
              <a:ext uri="{FF2B5EF4-FFF2-40B4-BE49-F238E27FC236}">
                <a16:creationId xmlns:a16="http://schemas.microsoft.com/office/drawing/2014/main" id="{D2B31ED6-76F0-425A-9A41-C947AEF9C1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956620" y="1573887"/>
            <a:ext cx="0" cy="3710227"/>
          </a:xfrm>
          <a:prstGeom prst="line">
            <a:avLst/>
          </a:prstGeom>
          <a:ln w="19050">
            <a:solidFill>
              <a:srgbClr val="7F7F7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1" name="Slika 10">
            <a:extLst>
              <a:ext uri="{FF2B5EF4-FFF2-40B4-BE49-F238E27FC236}">
                <a16:creationId xmlns:a16="http://schemas.microsoft.com/office/drawing/2014/main" id="{E6CB821F-C834-4D4B-B455-56BB4FC7EF25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120662" y="1719047"/>
            <a:ext cx="2560320" cy="3413760"/>
          </a:xfrm>
          <a:prstGeom prst="rect">
            <a:avLst/>
          </a:prstGeom>
        </p:spPr>
      </p:pic>
      <p:sp>
        <p:nvSpPr>
          <p:cNvPr id="12" name="TekstniOkvir 11">
            <a:extLst>
              <a:ext uri="{FF2B5EF4-FFF2-40B4-BE49-F238E27FC236}">
                <a16:creationId xmlns:a16="http://schemas.microsoft.com/office/drawing/2014/main" id="{919C8C39-F5AD-46DC-BCD7-D2056EF9F7C0}"/>
              </a:ext>
            </a:extLst>
          </p:cNvPr>
          <p:cNvSpPr txBox="1"/>
          <p:nvPr/>
        </p:nvSpPr>
        <p:spPr>
          <a:xfrm>
            <a:off x="4634791" y="355469"/>
            <a:ext cx="4655588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hr-HR" sz="6000">
                <a:solidFill>
                  <a:srgbClr val="7030A0"/>
                </a:solidFill>
                <a:latin typeface="Bernard MT Condensed" panose="02050806060905020404" pitchFamily="18" charset="0"/>
              </a:rPr>
              <a:t>Titracija!</a:t>
            </a:r>
          </a:p>
        </p:txBody>
      </p:sp>
      <p:sp>
        <p:nvSpPr>
          <p:cNvPr id="13" name="TekstniOkvir 12">
            <a:extLst>
              <a:ext uri="{FF2B5EF4-FFF2-40B4-BE49-F238E27FC236}">
                <a16:creationId xmlns:a16="http://schemas.microsoft.com/office/drawing/2014/main" id="{D63A68B5-5DE3-44BA-9C62-FDB761652AD5}"/>
              </a:ext>
            </a:extLst>
          </p:cNvPr>
          <p:cNvSpPr txBox="1"/>
          <p:nvPr/>
        </p:nvSpPr>
        <p:spPr>
          <a:xfrm>
            <a:off x="3060934" y="5480721"/>
            <a:ext cx="721427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hr-HR" b="1" i="1">
                <a:solidFill>
                  <a:srgbClr val="7030A0"/>
                </a:solidFill>
              </a:rPr>
              <a:t>U laboratoriju smo radili titraciju kako bismo naučili određivati koncentraciju otopina pomoću preciznog dodavanja reagensa.</a:t>
            </a:r>
          </a:p>
        </p:txBody>
      </p:sp>
    </p:spTree>
    <p:extLst>
      <p:ext uri="{BB962C8B-B14F-4D97-AF65-F5344CB8AC3E}">
        <p14:creationId xmlns:p14="http://schemas.microsoft.com/office/powerpoint/2010/main" val="12272027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71A784BF-09DB-448D-99FC-B49DFC6605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917859B3-4C91-478D-929D-BB6433F908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54416" y="4218905"/>
            <a:ext cx="11167447" cy="2089317"/>
          </a:xfrm>
          <a:prstGeom prst="rect">
            <a:avLst/>
          </a:prstGeom>
          <a:ln w="12700">
            <a:solidFill>
              <a:srgbClr val="DEDEDE"/>
            </a:solidFill>
          </a:ln>
          <a:effectLst>
            <a:outerShdw blurRad="50800" dist="38100" dir="2700000" algn="tl" rotWithShape="0">
              <a:schemeClr val="bg2">
                <a:lumMod val="85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Naslov 1">
            <a:extLst>
              <a:ext uri="{FF2B5EF4-FFF2-40B4-BE49-F238E27FC236}">
                <a16:creationId xmlns:a16="http://schemas.microsoft.com/office/drawing/2014/main" id="{8D115B94-61C0-41B3-A830-D0B3F85FA1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4435052"/>
            <a:ext cx="3093720" cy="1645920"/>
          </a:xfrm>
        </p:spPr>
        <p:txBody>
          <a:bodyPr>
            <a:normAutofit/>
          </a:bodyPr>
          <a:lstStyle/>
          <a:p>
            <a:r>
              <a:rPr lang="hr-HR" sz="2600" b="1">
                <a:solidFill>
                  <a:srgbClr val="9DA8C4"/>
                </a:solidFill>
                <a:latin typeface="Algerian" panose="04020705040A02060702" pitchFamily="82" charset="0"/>
              </a:rPr>
              <a:t>Mikrobiološki uzorci</a:t>
            </a:r>
          </a:p>
        </p:txBody>
      </p:sp>
      <p:pic>
        <p:nvPicPr>
          <p:cNvPr id="5" name="Slika 4" descr="Slika na kojoj se prikazuje u dvorani, osoba, odijevanje, Laboratorij&#10;&#10;Opis je automatski generiran">
            <a:extLst>
              <a:ext uri="{FF2B5EF4-FFF2-40B4-BE49-F238E27FC236}">
                <a16:creationId xmlns:a16="http://schemas.microsoft.com/office/drawing/2014/main" id="{1A53A74D-2298-403A-9534-D75D4E4921D9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9685" r="-3" b="13917"/>
          <a:stretch>
            <a:fillRect/>
          </a:stretch>
        </p:blipFill>
        <p:spPr>
          <a:xfrm>
            <a:off x="20" y="-6"/>
            <a:ext cx="3931900" cy="4005072"/>
          </a:xfrm>
          <a:prstGeom prst="rect">
            <a:avLst/>
          </a:prstGeom>
        </p:spPr>
      </p:pic>
      <p:pic>
        <p:nvPicPr>
          <p:cNvPr id="4" name="Slika 3" descr="Slika na kojoj se prikazuje Laboratorij, odijevanje, osoba, kemija&#10;&#10;Opis je automatski generiran">
            <a:extLst>
              <a:ext uri="{FF2B5EF4-FFF2-40B4-BE49-F238E27FC236}">
                <a16:creationId xmlns:a16="http://schemas.microsoft.com/office/drawing/2014/main" id="{E0769661-3963-4B16-BE03-8929019E19C9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11412" r="-3" b="12190"/>
          <a:stretch>
            <a:fillRect/>
          </a:stretch>
        </p:blipFill>
        <p:spPr>
          <a:xfrm>
            <a:off x="4130040" y="6"/>
            <a:ext cx="3931920" cy="4005071"/>
          </a:xfrm>
          <a:prstGeom prst="rect">
            <a:avLst/>
          </a:prstGeom>
        </p:spPr>
      </p:pic>
      <p:pic>
        <p:nvPicPr>
          <p:cNvPr id="6" name="Slika 5" descr="Slika na kojoj se prikazuje posuđe, stolnjaci i ubrusi, rukopis, u dvorani&#10;&#10;Opis je automatski generiran">
            <a:extLst>
              <a:ext uri="{FF2B5EF4-FFF2-40B4-BE49-F238E27FC236}">
                <a16:creationId xmlns:a16="http://schemas.microsoft.com/office/drawing/2014/main" id="{65DD3D80-DF6A-4F58-8B7C-6F57DEB1325E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r="-3" b="23602"/>
          <a:stretch/>
        </p:blipFill>
        <p:spPr>
          <a:xfrm>
            <a:off x="8260080" y="-1"/>
            <a:ext cx="3931920" cy="4005072"/>
          </a:xfrm>
          <a:prstGeom prst="rect">
            <a:avLst/>
          </a:prstGeom>
        </p:spPr>
      </p:pic>
      <p:sp>
        <p:nvSpPr>
          <p:cNvPr id="15" name="Rectangle 14">
            <a:extLst>
              <a:ext uri="{FF2B5EF4-FFF2-40B4-BE49-F238E27FC236}">
                <a16:creationId xmlns:a16="http://schemas.microsoft.com/office/drawing/2014/main" id="{6283FBD2-A663-469F-855C-06D86E3C11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0408" y="4911519"/>
            <a:ext cx="128016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8A1279FC-7441-4E55-B082-2774E63164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3398520" y="5254418"/>
            <a:ext cx="146304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Rezervirano mjesto sadržaja 2">
            <a:extLst>
              <a:ext uri="{FF2B5EF4-FFF2-40B4-BE49-F238E27FC236}">
                <a16:creationId xmlns:a16="http://schemas.microsoft.com/office/drawing/2014/main" id="{990ED9FC-22EA-44BE-B399-149FEAFDC79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80266" y="4435052"/>
            <a:ext cx="7104188" cy="1645920"/>
          </a:xfrm>
        </p:spPr>
        <p:txBody>
          <a:bodyPr anchor="ctr">
            <a:normAutofit/>
          </a:bodyPr>
          <a:lstStyle/>
          <a:p>
            <a:r>
              <a:rPr lang="hr-HR" sz="1800" i="1">
                <a:solidFill>
                  <a:srgbClr val="6666FF"/>
                </a:solidFill>
              </a:rPr>
              <a:t>Prikupljali smo različite biološke i kemijske uzorke, uključujući riječnu vodu, uzorke iz nosa, tkivo mrtvog miša i uzorke kemikalija, kako bismo analizirali bakterijski rast u laboratorijskim uvjetima</a:t>
            </a:r>
          </a:p>
        </p:txBody>
      </p:sp>
    </p:spTree>
    <p:extLst>
      <p:ext uri="{BB962C8B-B14F-4D97-AF65-F5344CB8AC3E}">
        <p14:creationId xmlns:p14="http://schemas.microsoft.com/office/powerpoint/2010/main" val="28657731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Rezervirano mjesto sadržaja 3">
            <a:extLst>
              <a:ext uri="{FF2B5EF4-FFF2-40B4-BE49-F238E27FC236}">
                <a16:creationId xmlns:a16="http://schemas.microsoft.com/office/drawing/2014/main" id="{CB35BDCB-513B-4722-8CE1-4ACEA603A5F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200150" y="643467"/>
            <a:ext cx="4178299" cy="5571066"/>
          </a:xfrm>
          <a:prstGeom prst="snip2Diag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88900" algn="tl" rotWithShape="0">
              <a:srgbClr val="000000">
                <a:alpha val="4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5" name="Slika 4">
            <a:extLst>
              <a:ext uri="{FF2B5EF4-FFF2-40B4-BE49-F238E27FC236}">
                <a16:creationId xmlns:a16="http://schemas.microsoft.com/office/drawing/2014/main" id="{39D6C66F-F7FE-480E-B8ED-B6B7FC97EA2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813549" y="643467"/>
            <a:ext cx="4178299" cy="5571066"/>
          </a:xfrm>
          <a:prstGeom prst="snip2Diag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88900" algn="tl" rotWithShape="0">
              <a:srgbClr val="000000">
                <a:alpha val="4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  <p:extLst>
      <p:ext uri="{BB962C8B-B14F-4D97-AF65-F5344CB8AC3E}">
        <p14:creationId xmlns:p14="http://schemas.microsoft.com/office/powerpoint/2010/main" val="9767565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2172A0AC-3DCE-4672-BCAF-28FEF91F60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AE6F1C77-EDC9-4C5F-8C1C-62DD46BDA3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Slika 3">
            <a:extLst>
              <a:ext uri="{FF2B5EF4-FFF2-40B4-BE49-F238E27FC236}">
                <a16:creationId xmlns:a16="http://schemas.microsoft.com/office/drawing/2014/main" id="{8DC53107-66F9-4285-95F9-868DEFFD71B9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40000"/>
          </a:blip>
          <a:srcRect r="7586"/>
          <a:stretch>
            <a:fillRect/>
          </a:stretch>
        </p:blipFill>
        <p:spPr>
          <a:xfrm>
            <a:off x="20" y="10"/>
            <a:ext cx="8450297" cy="6857990"/>
          </a:xfrm>
          <a:prstGeom prst="rect">
            <a:avLst/>
          </a:prstGeom>
        </p:spPr>
      </p:pic>
      <p:sp>
        <p:nvSpPr>
          <p:cNvPr id="2" name="Naslov 1">
            <a:extLst>
              <a:ext uri="{FF2B5EF4-FFF2-40B4-BE49-F238E27FC236}">
                <a16:creationId xmlns:a16="http://schemas.microsoft.com/office/drawing/2014/main" id="{B8AB660D-CBFD-4E20-A364-CECB317B14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365125"/>
            <a:ext cx="5251316" cy="1627636"/>
          </a:xfrm>
        </p:spPr>
        <p:txBody>
          <a:bodyPr>
            <a:normAutofit/>
          </a:bodyPr>
          <a:lstStyle/>
          <a:p>
            <a:r>
              <a:rPr lang="hr-HR">
                <a:solidFill>
                  <a:srgbClr val="FFFFFF"/>
                </a:solidFill>
                <a:latin typeface="Algerian" panose="04020705040A02060702" pitchFamily="82" charset="0"/>
              </a:rPr>
              <a:t>Kozmetika!</a:t>
            </a:r>
          </a:p>
        </p:txBody>
      </p:sp>
      <p:sp>
        <p:nvSpPr>
          <p:cNvPr id="3" name="Rezervirano mjesto sadržaja 2">
            <a:extLst>
              <a:ext uri="{FF2B5EF4-FFF2-40B4-BE49-F238E27FC236}">
                <a16:creationId xmlns:a16="http://schemas.microsoft.com/office/drawing/2014/main" id="{AA5FB9B9-1B84-4E90-A949-D2D88585C6F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219785"/>
            <a:ext cx="4619621" cy="3957178"/>
          </a:xfrm>
        </p:spPr>
        <p:txBody>
          <a:bodyPr>
            <a:normAutofit/>
          </a:bodyPr>
          <a:lstStyle/>
          <a:p>
            <a:r>
              <a:rPr lang="hr-HR" sz="2000">
                <a:solidFill>
                  <a:srgbClr val="FFFFFF"/>
                </a:solidFill>
                <a:latin typeface="Amasis MT Pro" panose="02040504050005020304" pitchFamily="18" charset="-18"/>
              </a:rPr>
              <a:t>U sklopu laboratorijskih aktivnosti nekoliko posljednjih dana bilo je posvećeno području kozmetičke kemije. </a:t>
            </a:r>
          </a:p>
          <a:p>
            <a:r>
              <a:rPr lang="hr-HR" sz="2000">
                <a:solidFill>
                  <a:srgbClr val="FFFFFF"/>
                </a:solidFill>
                <a:latin typeface="Amasis MT Pro" panose="02040504050005020304" pitchFamily="18" charset="-18"/>
              </a:rPr>
              <a:t>Izrađivali smo različite kozmetičke proizvode, poput balzama za usne, </a:t>
            </a:r>
            <a:r>
              <a:rPr lang="hr-HR" sz="2000" err="1">
                <a:solidFill>
                  <a:srgbClr val="FFFFFF"/>
                </a:solidFill>
                <a:latin typeface="Amasis MT Pro" panose="02040504050005020304" pitchFamily="18" charset="-18"/>
              </a:rPr>
              <a:t>micelarne</a:t>
            </a:r>
            <a:r>
              <a:rPr lang="hr-HR" sz="2000">
                <a:solidFill>
                  <a:srgbClr val="FFFFFF"/>
                </a:solidFill>
                <a:latin typeface="Amasis MT Pro" panose="02040504050005020304" pitchFamily="18" charset="-18"/>
              </a:rPr>
              <a:t> vode i maski za lice, te smo učili o njihovom sastavu i procesu formulacije.</a:t>
            </a:r>
          </a:p>
        </p:txBody>
      </p:sp>
      <p:pic>
        <p:nvPicPr>
          <p:cNvPr id="5" name="Slika 4">
            <a:extLst>
              <a:ext uri="{FF2B5EF4-FFF2-40B4-BE49-F238E27FC236}">
                <a16:creationId xmlns:a16="http://schemas.microsoft.com/office/drawing/2014/main" id="{C153595F-A199-43DF-947C-B8BB192EFDAF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1595" b="12145"/>
          <a:stretch>
            <a:fillRect/>
          </a:stretch>
        </p:blipFill>
        <p:spPr>
          <a:xfrm>
            <a:off x="6225997" y="10"/>
            <a:ext cx="5962785" cy="6857990"/>
          </a:xfrm>
          <a:custGeom>
            <a:avLst/>
            <a:gdLst/>
            <a:ahLst/>
            <a:cxnLst/>
            <a:rect l="l" t="t" r="r" b="b"/>
            <a:pathLst>
              <a:path w="5962785" h="6858000">
                <a:moveTo>
                  <a:pt x="1044839" y="0"/>
                </a:moveTo>
                <a:lnTo>
                  <a:pt x="5962785" y="0"/>
                </a:lnTo>
                <a:lnTo>
                  <a:pt x="5962785" y="6858000"/>
                </a:lnTo>
                <a:lnTo>
                  <a:pt x="1469886" y="6858000"/>
                </a:lnTo>
                <a:lnTo>
                  <a:pt x="1416006" y="6823984"/>
                </a:lnTo>
                <a:cubicBezTo>
                  <a:pt x="1356767" y="6787940"/>
                  <a:pt x="1296437" y="6755500"/>
                  <a:pt x="1232473" y="6733873"/>
                </a:cubicBezTo>
                <a:cubicBezTo>
                  <a:pt x="1145250" y="6705037"/>
                  <a:pt x="1060933" y="6654575"/>
                  <a:pt x="1075471" y="6503186"/>
                </a:cubicBezTo>
                <a:cubicBezTo>
                  <a:pt x="1078378" y="6459932"/>
                  <a:pt x="1055118" y="6427493"/>
                  <a:pt x="1020229" y="6438306"/>
                </a:cubicBezTo>
                <a:cubicBezTo>
                  <a:pt x="953358" y="6459932"/>
                  <a:pt x="921375" y="6398656"/>
                  <a:pt x="883579" y="6351798"/>
                </a:cubicBezTo>
                <a:cubicBezTo>
                  <a:pt x="816707" y="6268895"/>
                  <a:pt x="752743" y="6182387"/>
                  <a:pt x="645167" y="6167969"/>
                </a:cubicBezTo>
                <a:cubicBezTo>
                  <a:pt x="665519" y="6103088"/>
                  <a:pt x="700408" y="6110298"/>
                  <a:pt x="732391" y="6124716"/>
                </a:cubicBezTo>
                <a:cubicBezTo>
                  <a:pt x="816707" y="6160761"/>
                  <a:pt x="901023" y="6200410"/>
                  <a:pt x="985339" y="6236455"/>
                </a:cubicBezTo>
                <a:cubicBezTo>
                  <a:pt x="1040581" y="6258081"/>
                  <a:pt x="1095822" y="6290522"/>
                  <a:pt x="1168509" y="6265291"/>
                </a:cubicBezTo>
                <a:cubicBezTo>
                  <a:pt x="1104545" y="6135530"/>
                  <a:pt x="996969" y="6110298"/>
                  <a:pt x="909746" y="6070649"/>
                </a:cubicBezTo>
                <a:cubicBezTo>
                  <a:pt x="802169" y="6020185"/>
                  <a:pt x="738206" y="5926470"/>
                  <a:pt x="659704" y="5818335"/>
                </a:cubicBezTo>
                <a:cubicBezTo>
                  <a:pt x="738206" y="5789500"/>
                  <a:pt x="787632" y="5868798"/>
                  <a:pt x="851597" y="5865193"/>
                </a:cubicBezTo>
                <a:cubicBezTo>
                  <a:pt x="854504" y="5854380"/>
                  <a:pt x="860319" y="5832753"/>
                  <a:pt x="860319" y="5832753"/>
                </a:cubicBezTo>
                <a:cubicBezTo>
                  <a:pt x="755650" y="5775081"/>
                  <a:pt x="709132" y="5666947"/>
                  <a:pt x="691686" y="5533581"/>
                </a:cubicBezTo>
                <a:cubicBezTo>
                  <a:pt x="685872" y="5465095"/>
                  <a:pt x="648075" y="5443468"/>
                  <a:pt x="610278" y="5411029"/>
                </a:cubicBezTo>
                <a:cubicBezTo>
                  <a:pt x="482350" y="5299289"/>
                  <a:pt x="345700" y="5198364"/>
                  <a:pt x="238123" y="5046976"/>
                </a:cubicBezTo>
                <a:cubicBezTo>
                  <a:pt x="363144" y="5064998"/>
                  <a:pt x="461997" y="5165924"/>
                  <a:pt x="592833" y="5209177"/>
                </a:cubicBezTo>
                <a:cubicBezTo>
                  <a:pt x="488165" y="5043371"/>
                  <a:pt x="351514" y="4956864"/>
                  <a:pt x="226494" y="4855939"/>
                </a:cubicBezTo>
                <a:cubicBezTo>
                  <a:pt x="168344" y="4809081"/>
                  <a:pt x="116011" y="4751408"/>
                  <a:pt x="49139" y="4726177"/>
                </a:cubicBezTo>
                <a:cubicBezTo>
                  <a:pt x="25879" y="4718968"/>
                  <a:pt x="-14825" y="4700947"/>
                  <a:pt x="5527" y="4650483"/>
                </a:cubicBezTo>
                <a:cubicBezTo>
                  <a:pt x="22972" y="4607230"/>
                  <a:pt x="54954" y="4621648"/>
                  <a:pt x="84029" y="4632460"/>
                </a:cubicBezTo>
                <a:cubicBezTo>
                  <a:pt x="153807" y="4661296"/>
                  <a:pt x="229401" y="4661296"/>
                  <a:pt x="325347" y="4661296"/>
                </a:cubicBezTo>
                <a:cubicBezTo>
                  <a:pt x="243939" y="4524326"/>
                  <a:pt x="95658" y="4567580"/>
                  <a:pt x="25879" y="4423401"/>
                </a:cubicBezTo>
                <a:cubicBezTo>
                  <a:pt x="113103" y="4398170"/>
                  <a:pt x="179975" y="4448632"/>
                  <a:pt x="249753" y="4459446"/>
                </a:cubicBezTo>
                <a:cubicBezTo>
                  <a:pt x="313718" y="4470259"/>
                  <a:pt x="328254" y="4445028"/>
                  <a:pt x="313718" y="4365729"/>
                </a:cubicBezTo>
                <a:cubicBezTo>
                  <a:pt x="290458" y="4243177"/>
                  <a:pt x="325347" y="4181900"/>
                  <a:pt x="418386" y="4214341"/>
                </a:cubicBezTo>
                <a:cubicBezTo>
                  <a:pt x="505609" y="4246781"/>
                  <a:pt x="514332" y="4199922"/>
                  <a:pt x="491072" y="4131438"/>
                </a:cubicBezTo>
                <a:cubicBezTo>
                  <a:pt x="456183" y="4030512"/>
                  <a:pt x="493979" y="3951214"/>
                  <a:pt x="520147" y="3864706"/>
                </a:cubicBezTo>
                <a:cubicBezTo>
                  <a:pt x="560851" y="3734945"/>
                  <a:pt x="543407" y="3670064"/>
                  <a:pt x="459090" y="3572743"/>
                </a:cubicBezTo>
                <a:cubicBezTo>
                  <a:pt x="409664" y="3518676"/>
                  <a:pt x="360236" y="3471818"/>
                  <a:pt x="290458" y="3424959"/>
                </a:cubicBezTo>
                <a:cubicBezTo>
                  <a:pt x="450368" y="3399728"/>
                  <a:pt x="284643" y="3313221"/>
                  <a:pt x="339884" y="3259153"/>
                </a:cubicBezTo>
                <a:cubicBezTo>
                  <a:pt x="453275" y="3237527"/>
                  <a:pt x="543407" y="3410542"/>
                  <a:pt x="697501" y="3360078"/>
                </a:cubicBezTo>
                <a:cubicBezTo>
                  <a:pt x="511425" y="3212294"/>
                  <a:pt x="302087" y="3165436"/>
                  <a:pt x="165437" y="2967190"/>
                </a:cubicBezTo>
                <a:cubicBezTo>
                  <a:pt x="197419" y="2923937"/>
                  <a:pt x="229401" y="2967190"/>
                  <a:pt x="255568" y="2949167"/>
                </a:cubicBezTo>
                <a:cubicBezTo>
                  <a:pt x="255568" y="2938354"/>
                  <a:pt x="560851" y="3006840"/>
                  <a:pt x="578296" y="2725691"/>
                </a:cubicBezTo>
                <a:cubicBezTo>
                  <a:pt x="584111" y="2725691"/>
                  <a:pt x="589926" y="2725691"/>
                  <a:pt x="595740" y="2714876"/>
                </a:cubicBezTo>
                <a:cubicBezTo>
                  <a:pt x="627722" y="2675228"/>
                  <a:pt x="598648" y="2581510"/>
                  <a:pt x="650982" y="2574301"/>
                </a:cubicBezTo>
                <a:cubicBezTo>
                  <a:pt x="709132" y="2567092"/>
                  <a:pt x="764373" y="2534653"/>
                  <a:pt x="825429" y="2552674"/>
                </a:cubicBezTo>
                <a:cubicBezTo>
                  <a:pt x="871949" y="2567092"/>
                  <a:pt x="921375" y="2585115"/>
                  <a:pt x="970802" y="2585115"/>
                </a:cubicBezTo>
                <a:cubicBezTo>
                  <a:pt x="1023136" y="2585115"/>
                  <a:pt x="1095822" y="2707668"/>
                  <a:pt x="1127805" y="2545465"/>
                </a:cubicBezTo>
                <a:cubicBezTo>
                  <a:pt x="1127805" y="2538257"/>
                  <a:pt x="1217936" y="2556280"/>
                  <a:pt x="1267362" y="2563488"/>
                </a:cubicBezTo>
                <a:cubicBezTo>
                  <a:pt x="1308067" y="2570698"/>
                  <a:pt x="1357494" y="2603137"/>
                  <a:pt x="1386568" y="2538257"/>
                </a:cubicBezTo>
                <a:cubicBezTo>
                  <a:pt x="1401105" y="2498607"/>
                  <a:pt x="1331326" y="2426518"/>
                  <a:pt x="1270270" y="2419309"/>
                </a:cubicBezTo>
                <a:cubicBezTo>
                  <a:pt x="1215029" y="2412101"/>
                  <a:pt x="1159787" y="2404892"/>
                  <a:pt x="1107453" y="2419309"/>
                </a:cubicBezTo>
                <a:cubicBezTo>
                  <a:pt x="1043489" y="2437331"/>
                  <a:pt x="1008599" y="2408495"/>
                  <a:pt x="991154" y="2343615"/>
                </a:cubicBezTo>
                <a:cubicBezTo>
                  <a:pt x="970802" y="2275131"/>
                  <a:pt x="933005" y="2239085"/>
                  <a:pt x="880671" y="2206645"/>
                </a:cubicBezTo>
                <a:cubicBezTo>
                  <a:pt x="752743" y="2127346"/>
                  <a:pt x="630630" y="2033629"/>
                  <a:pt x="491072" y="1986771"/>
                </a:cubicBezTo>
                <a:cubicBezTo>
                  <a:pt x="464905" y="1979562"/>
                  <a:pt x="432923" y="1965145"/>
                  <a:pt x="421293" y="1903868"/>
                </a:cubicBezTo>
                <a:cubicBezTo>
                  <a:pt x="799262" y="1997584"/>
                  <a:pt x="1142342" y="2239085"/>
                  <a:pt x="1531941" y="2224667"/>
                </a:cubicBezTo>
                <a:cubicBezTo>
                  <a:pt x="1427272" y="2148974"/>
                  <a:pt x="1302252" y="2145369"/>
                  <a:pt x="1188861" y="2091301"/>
                </a:cubicBezTo>
                <a:cubicBezTo>
                  <a:pt x="1270270" y="2051652"/>
                  <a:pt x="1345864" y="2094906"/>
                  <a:pt x="1421458" y="2116532"/>
                </a:cubicBezTo>
                <a:cubicBezTo>
                  <a:pt x="1485422" y="2134554"/>
                  <a:pt x="1543571" y="2138160"/>
                  <a:pt x="1549386" y="2026420"/>
                </a:cubicBezTo>
                <a:cubicBezTo>
                  <a:pt x="1549386" y="2015607"/>
                  <a:pt x="1549386" y="2008398"/>
                  <a:pt x="1549386" y="1997584"/>
                </a:cubicBezTo>
                <a:cubicBezTo>
                  <a:pt x="1526126" y="1950727"/>
                  <a:pt x="1494144" y="1929099"/>
                  <a:pt x="1453440" y="1914682"/>
                </a:cubicBezTo>
                <a:cubicBezTo>
                  <a:pt x="1430180" y="1907473"/>
                  <a:pt x="1398198" y="1893056"/>
                  <a:pt x="1398198" y="1860614"/>
                </a:cubicBezTo>
                <a:cubicBezTo>
                  <a:pt x="1401105" y="1738063"/>
                  <a:pt x="1322604" y="1702018"/>
                  <a:pt x="1247011" y="1665972"/>
                </a:cubicBezTo>
                <a:cubicBezTo>
                  <a:pt x="1287715" y="1604696"/>
                  <a:pt x="1322604" y="1647950"/>
                  <a:pt x="1354586" y="1644345"/>
                </a:cubicBezTo>
                <a:cubicBezTo>
                  <a:pt x="1374939" y="1640741"/>
                  <a:pt x="1395290" y="1637138"/>
                  <a:pt x="1395290" y="1604696"/>
                </a:cubicBezTo>
                <a:cubicBezTo>
                  <a:pt x="1395290" y="1579465"/>
                  <a:pt x="1386568" y="1547025"/>
                  <a:pt x="1366216" y="1547025"/>
                </a:cubicBezTo>
                <a:cubicBezTo>
                  <a:pt x="1238288" y="1543420"/>
                  <a:pt x="1165601" y="1370405"/>
                  <a:pt x="1031858" y="1370405"/>
                </a:cubicBezTo>
                <a:cubicBezTo>
                  <a:pt x="950450" y="1370405"/>
                  <a:pt x="1072563" y="1273083"/>
                  <a:pt x="1005692" y="1233435"/>
                </a:cubicBezTo>
                <a:cubicBezTo>
                  <a:pt x="991154" y="1222621"/>
                  <a:pt x="1046396" y="1208203"/>
                  <a:pt x="1069655" y="1211808"/>
                </a:cubicBezTo>
                <a:cubicBezTo>
                  <a:pt x="1092915" y="1215412"/>
                  <a:pt x="1113268" y="1240644"/>
                  <a:pt x="1142342" y="1222621"/>
                </a:cubicBezTo>
                <a:cubicBezTo>
                  <a:pt x="1156879" y="1157741"/>
                  <a:pt x="1119082" y="1132510"/>
                  <a:pt x="1084193" y="1114487"/>
                </a:cubicBezTo>
                <a:cubicBezTo>
                  <a:pt x="1008599" y="1071234"/>
                  <a:pt x="933005" y="1020771"/>
                  <a:pt x="848689" y="1006353"/>
                </a:cubicBezTo>
                <a:cubicBezTo>
                  <a:pt x="819615" y="1002748"/>
                  <a:pt x="802169" y="984726"/>
                  <a:pt x="805077" y="948681"/>
                </a:cubicBezTo>
                <a:cubicBezTo>
                  <a:pt x="810892" y="901822"/>
                  <a:pt x="839967" y="916240"/>
                  <a:pt x="863226" y="919844"/>
                </a:cubicBezTo>
                <a:cubicBezTo>
                  <a:pt x="877764" y="923450"/>
                  <a:pt x="892301" y="934263"/>
                  <a:pt x="906838" y="909031"/>
                </a:cubicBezTo>
                <a:cubicBezTo>
                  <a:pt x="566666" y="653113"/>
                  <a:pt x="386404" y="667532"/>
                  <a:pt x="5527" y="458471"/>
                </a:cubicBezTo>
                <a:cubicBezTo>
                  <a:pt x="89843" y="418822"/>
                  <a:pt x="150900" y="447658"/>
                  <a:pt x="209049" y="454867"/>
                </a:cubicBezTo>
                <a:cubicBezTo>
                  <a:pt x="354422" y="472890"/>
                  <a:pt x="264290" y="505329"/>
                  <a:pt x="409664" y="526956"/>
                </a:cubicBezTo>
                <a:cubicBezTo>
                  <a:pt x="479443" y="537770"/>
                  <a:pt x="543407" y="573815"/>
                  <a:pt x="621908" y="516143"/>
                </a:cubicBezTo>
                <a:cubicBezTo>
                  <a:pt x="674242" y="476494"/>
                  <a:pt x="758558" y="519747"/>
                  <a:pt x="822522" y="552188"/>
                </a:cubicBezTo>
                <a:cubicBezTo>
                  <a:pt x="874856" y="581024"/>
                  <a:pt x="927190" y="588232"/>
                  <a:pt x="996969" y="552188"/>
                </a:cubicBezTo>
                <a:cubicBezTo>
                  <a:pt x="933005" y="530562"/>
                  <a:pt x="883579" y="512539"/>
                  <a:pt x="834151" y="498120"/>
                </a:cubicBezTo>
                <a:cubicBezTo>
                  <a:pt x="793447" y="487307"/>
                  <a:pt x="770187" y="462076"/>
                  <a:pt x="773095" y="408008"/>
                </a:cubicBezTo>
                <a:cubicBezTo>
                  <a:pt x="773095" y="379172"/>
                  <a:pt x="764373" y="339523"/>
                  <a:pt x="793447" y="325106"/>
                </a:cubicBezTo>
                <a:cubicBezTo>
                  <a:pt x="816707" y="310688"/>
                  <a:pt x="848689" y="325106"/>
                  <a:pt x="860319" y="350336"/>
                </a:cubicBezTo>
                <a:cubicBezTo>
                  <a:pt x="874856" y="397195"/>
                  <a:pt x="889393" y="440449"/>
                  <a:pt x="938820" y="444054"/>
                </a:cubicBezTo>
                <a:cubicBezTo>
                  <a:pt x="1005692" y="451262"/>
                  <a:pt x="967894" y="422426"/>
                  <a:pt x="956265" y="386381"/>
                </a:cubicBezTo>
                <a:cubicBezTo>
                  <a:pt x="944635" y="346733"/>
                  <a:pt x="979525" y="335919"/>
                  <a:pt x="1002784" y="343127"/>
                </a:cubicBezTo>
                <a:cubicBezTo>
                  <a:pt x="1090008" y="375569"/>
                  <a:pt x="1180139" y="317897"/>
                  <a:pt x="1270270" y="364755"/>
                </a:cubicBezTo>
                <a:cubicBezTo>
                  <a:pt x="1247011" y="249411"/>
                  <a:pt x="1197583" y="198949"/>
                  <a:pt x="1092915" y="180926"/>
                </a:cubicBezTo>
                <a:cubicBezTo>
                  <a:pt x="1055118" y="177322"/>
                  <a:pt x="1014414" y="184530"/>
                  <a:pt x="979525" y="152090"/>
                </a:cubicBezTo>
                <a:cubicBezTo>
                  <a:pt x="959172" y="134068"/>
                  <a:pt x="938820" y="112441"/>
                  <a:pt x="953358" y="76396"/>
                </a:cubicBezTo>
                <a:cubicBezTo>
                  <a:pt x="962080" y="51165"/>
                  <a:pt x="985339" y="51165"/>
                  <a:pt x="1005692" y="58373"/>
                </a:cubicBezTo>
                <a:cubicBezTo>
                  <a:pt x="1090008" y="98023"/>
                  <a:pt x="1180139" y="108837"/>
                  <a:pt x="1267362" y="123254"/>
                </a:cubicBezTo>
                <a:cubicBezTo>
                  <a:pt x="1281900" y="126859"/>
                  <a:pt x="1296437" y="134068"/>
                  <a:pt x="1310975" y="98023"/>
                </a:cubicBezTo>
                <a:cubicBezTo>
                  <a:pt x="1260095" y="81803"/>
                  <a:pt x="1209941" y="62879"/>
                  <a:pt x="1159787" y="43505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7227288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A4121561-392E-4887-9C1F-E064860644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Slika 3">
            <a:extLst>
              <a:ext uri="{FF2B5EF4-FFF2-40B4-BE49-F238E27FC236}">
                <a16:creationId xmlns:a16="http://schemas.microsoft.com/office/drawing/2014/main" id="{E566A852-A719-44F7-9CAD-14DBA0CC96D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7452" b="15750"/>
          <a:stretch>
            <a:fillRect/>
          </a:stretch>
        </p:blipFill>
        <p:spPr>
          <a:xfrm>
            <a:off x="6535254" y="3429000"/>
            <a:ext cx="4827181" cy="2780404"/>
          </a:xfrm>
          <a:prstGeom prst="rect">
            <a:avLst/>
          </a:prstGeom>
        </p:spPr>
      </p:pic>
      <p:pic>
        <p:nvPicPr>
          <p:cNvPr id="5" name="Slika 4">
            <a:extLst>
              <a:ext uri="{FF2B5EF4-FFF2-40B4-BE49-F238E27FC236}">
                <a16:creationId xmlns:a16="http://schemas.microsoft.com/office/drawing/2014/main" id="{D9E6E4A3-C81D-4D0A-A41D-18A56F8DAC7D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17671" r="2" b="21785"/>
          <a:stretch>
            <a:fillRect/>
          </a:stretch>
        </p:blipFill>
        <p:spPr>
          <a:xfrm>
            <a:off x="572433" y="1270287"/>
            <a:ext cx="4827181" cy="3896833"/>
          </a:xfrm>
          <a:prstGeom prst="rect">
            <a:avLst/>
          </a:prstGeom>
        </p:spPr>
      </p:pic>
      <p:sp>
        <p:nvSpPr>
          <p:cNvPr id="3" name="Rezervirano mjesto sadržaja 2">
            <a:extLst>
              <a:ext uri="{FF2B5EF4-FFF2-40B4-BE49-F238E27FC236}">
                <a16:creationId xmlns:a16="http://schemas.microsoft.com/office/drawing/2014/main" id="{B8EC9748-3BEB-4A0C-BB97-EF2D2E2B901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43027" y="431163"/>
            <a:ext cx="6611633" cy="5575079"/>
          </a:xfrm>
        </p:spPr>
        <p:txBody>
          <a:bodyPr>
            <a:normAutofit/>
          </a:bodyPr>
          <a:lstStyle/>
          <a:p>
            <a:r>
              <a:rPr lang="hr-HR" sz="2400" b="1">
                <a:solidFill>
                  <a:schemeClr val="accent1">
                    <a:lumMod val="75000"/>
                  </a:schemeClr>
                </a:solidFill>
              </a:rPr>
              <a:t>Istodobno su se neki sudionici bavili biološkim i anatomskim vježbama, uključujući seciranje miša te učenje postupaka poput pravilnog uzimanja krvi i šivanja rane.</a:t>
            </a:r>
          </a:p>
          <a:p>
            <a:r>
              <a:rPr lang="hr-HR" sz="2400" b="1">
                <a:solidFill>
                  <a:schemeClr val="accent1">
                    <a:lumMod val="75000"/>
                  </a:schemeClr>
                </a:solidFill>
              </a:rPr>
              <a:t> Ove aktivnosti omogućile su nam širok uvid u osnovne tehnike korištene u biomedicinskim i kozmetičkim laboratorijima.</a:t>
            </a:r>
            <a:endParaRPr lang="hr-HR" sz="2400">
              <a:solidFill>
                <a:schemeClr val="accent1">
                  <a:lumMod val="75000"/>
                </a:schemeClr>
              </a:solidFill>
            </a:endParaRPr>
          </a:p>
          <a:p>
            <a:endParaRPr lang="hr-HR" sz="2000"/>
          </a:p>
        </p:txBody>
      </p:sp>
    </p:spTree>
    <p:extLst>
      <p:ext uri="{BB962C8B-B14F-4D97-AF65-F5344CB8AC3E}">
        <p14:creationId xmlns:p14="http://schemas.microsoft.com/office/powerpoint/2010/main" val="23390571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7A203437-703A-4E00-A8C0-91D328D6C7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4233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Naslov 1">
            <a:extLst>
              <a:ext uri="{FF2B5EF4-FFF2-40B4-BE49-F238E27FC236}">
                <a16:creationId xmlns:a16="http://schemas.microsoft.com/office/drawing/2014/main" id="{138CDB2D-2657-4394-8618-CBEF75AA984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5515" y="566413"/>
            <a:ext cx="3824205" cy="1818064"/>
          </a:xfrm>
        </p:spPr>
        <p:txBody>
          <a:bodyPr>
            <a:normAutofit fontScale="90000"/>
          </a:bodyPr>
          <a:lstStyle/>
          <a:p>
            <a:pPr algn="ctr"/>
            <a:r>
              <a:rPr lang="hr-HR" sz="7200">
                <a:solidFill>
                  <a:srgbClr val="800000"/>
                </a:solidFill>
                <a:latin typeface="Algerian" panose="04020705040A02060702" pitchFamily="82" charset="0"/>
              </a:rPr>
              <a:t>Sevilla!</a:t>
            </a:r>
          </a:p>
        </p:txBody>
      </p:sp>
      <p:pic>
        <p:nvPicPr>
          <p:cNvPr id="4" name="Rezervirano mjesto sadržaja 3">
            <a:extLst>
              <a:ext uri="{FF2B5EF4-FFF2-40B4-BE49-F238E27FC236}">
                <a16:creationId xmlns:a16="http://schemas.microsoft.com/office/drawing/2014/main" id="{95BD75F5-34F4-4585-A42C-14268842593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70" t="37677" r="-270" b="14088"/>
          <a:stretch/>
        </p:blipFill>
        <p:spPr>
          <a:xfrm>
            <a:off x="4565778" y="0"/>
            <a:ext cx="7636763" cy="2762724"/>
          </a:xfrm>
          <a:prstGeom prst="rect">
            <a:avLst/>
          </a:prstGeom>
        </p:spPr>
      </p:pic>
      <p:sp>
        <p:nvSpPr>
          <p:cNvPr id="19" name="Rectangle 18">
            <a:extLst>
              <a:ext uri="{FF2B5EF4-FFF2-40B4-BE49-F238E27FC236}">
                <a16:creationId xmlns:a16="http://schemas.microsoft.com/office/drawing/2014/main" id="{CD84038B-4A56-439B-A184-79B2D450669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762729"/>
            <a:ext cx="12192000" cy="64008"/>
          </a:xfrm>
          <a:prstGeom prst="rect">
            <a:avLst/>
          </a:prstGeom>
          <a:solidFill>
            <a:schemeClr val="tx2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2"/>
              </a:solidFill>
            </a:endParaRPr>
          </a:p>
        </p:txBody>
      </p:sp>
      <p:pic>
        <p:nvPicPr>
          <p:cNvPr id="5" name="Slika 4">
            <a:extLst>
              <a:ext uri="{FF2B5EF4-FFF2-40B4-BE49-F238E27FC236}">
                <a16:creationId xmlns:a16="http://schemas.microsoft.com/office/drawing/2014/main" id="{26274B9F-6EC1-4CA3-A095-885C1639C3BA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7721" t="1482" r="7337" b="-1479"/>
          <a:stretch/>
        </p:blipFill>
        <p:spPr>
          <a:xfrm>
            <a:off x="-1" y="2826737"/>
            <a:ext cx="4565779" cy="4031263"/>
          </a:xfrm>
          <a:prstGeom prst="rect">
            <a:avLst/>
          </a:prstGeom>
        </p:spPr>
      </p:pic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867D7230-C87D-B188-CEB7-E6AD56E4601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050787" y="3204989"/>
            <a:ext cx="6205286" cy="2821046"/>
          </a:xfrm>
        </p:spPr>
        <p:txBody>
          <a:bodyPr anchor="ctr">
            <a:normAutofit/>
          </a:bodyPr>
          <a:lstStyle/>
          <a:p>
            <a:r>
              <a:rPr lang="hr-HR" sz="2000"/>
              <a:t> </a:t>
            </a:r>
            <a:r>
              <a:rPr lang="hr-HR" sz="2000">
                <a:latin typeface="Calibri"/>
                <a:ea typeface="Calibri"/>
                <a:cs typeface="Calibri"/>
              </a:rPr>
              <a:t>U</a:t>
            </a:r>
            <a:r>
              <a:rPr lang="hr-HR" sz="2000">
                <a:latin typeface="Baskerville Old Face"/>
              </a:rPr>
              <a:t> slobodnom smo vremenu imali priliku detaljnije istražiti Sevillu. Posjetili smo poznatu arhitektonsku strukturu </a:t>
            </a:r>
            <a:r>
              <a:rPr lang="hr-HR" sz="2000" err="1">
                <a:latin typeface="Baskerville Old Face"/>
              </a:rPr>
              <a:t>Setas</a:t>
            </a:r>
            <a:r>
              <a:rPr lang="hr-HR" sz="2000">
                <a:latin typeface="Baskerville Old Face"/>
              </a:rPr>
              <a:t> de Sevilla (</a:t>
            </a:r>
            <a:r>
              <a:rPr lang="hr-HR" sz="2000" err="1">
                <a:latin typeface="Baskerville Old Face"/>
              </a:rPr>
              <a:t>Metropol</a:t>
            </a:r>
            <a:r>
              <a:rPr lang="hr-HR" sz="2000">
                <a:latin typeface="Baskerville Old Face"/>
              </a:rPr>
              <a:t> </a:t>
            </a:r>
            <a:r>
              <a:rPr lang="hr-HR" sz="2000" err="1">
                <a:latin typeface="Baskerville Old Face"/>
              </a:rPr>
              <a:t>Parasol</a:t>
            </a:r>
            <a:r>
              <a:rPr lang="hr-HR" sz="2000">
                <a:latin typeface="Baskerville Old Face"/>
              </a:rPr>
              <a:t>), gdje smo se popeli na vidikovac i uživali u panoramskom pogledu na grad.</a:t>
            </a:r>
          </a:p>
          <a:p>
            <a:r>
              <a:rPr lang="hr-HR" sz="2000">
                <a:latin typeface="Baskerville Old Face"/>
              </a:rPr>
              <a:t> Šetajući ulicama, slušali smo lokalne glazbenike koji su nastupali na javnim prostorima te smo kušali različite tradicionalne španjolske delicije, čime smo se upoznali s kulturnom i gastronomskom ponudom Seville.</a:t>
            </a:r>
            <a:endParaRPr lang="en-US" sz="3200">
              <a:latin typeface="Baskerville Old Face" panose="02020602080505020303" pitchFamily="18" charset="0"/>
            </a:endParaRPr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4F96EE13-2C4D-4262-812E-DDE5FC35F0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158239" y="3396995"/>
            <a:ext cx="6858002" cy="64008"/>
          </a:xfrm>
          <a:prstGeom prst="rect">
            <a:avLst/>
          </a:prstGeom>
          <a:solidFill>
            <a:schemeClr val="tx2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2"/>
              </a:solidFill>
            </a:endParaRPr>
          </a:p>
        </p:txBody>
      </p:sp>
      <p:pic>
        <p:nvPicPr>
          <p:cNvPr id="7" name="Grafika 6" descr="Dancing with solid fill">
            <a:extLst>
              <a:ext uri="{FF2B5EF4-FFF2-40B4-BE49-F238E27FC236}">
                <a16:creationId xmlns:a16="http://schemas.microsoft.com/office/drawing/2014/main" id="{6CE52632-0549-438A-A47D-A118A78A5790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11036172" y="5482170"/>
            <a:ext cx="914400" cy="914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090801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7" name="Rectangle 14">
            <a:extLst>
              <a:ext uri="{FF2B5EF4-FFF2-40B4-BE49-F238E27FC236}">
                <a16:creationId xmlns:a16="http://schemas.microsoft.com/office/drawing/2014/main" id="{B78EDDD3-C548-48EF-B3CA-B290B17192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6" name="Slika 5">
            <a:extLst>
              <a:ext uri="{FF2B5EF4-FFF2-40B4-BE49-F238E27FC236}">
                <a16:creationId xmlns:a16="http://schemas.microsoft.com/office/drawing/2014/main" id="{0EC8B78F-4213-49F7-8CA9-C7E89824819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0579" r="11572" b="-2"/>
          <a:stretch/>
        </p:blipFill>
        <p:spPr>
          <a:xfrm>
            <a:off x="196731" y="166533"/>
            <a:ext cx="3809612" cy="6524936"/>
          </a:xfrm>
          <a:prstGeom prst="rect">
            <a:avLst/>
          </a:prstGeom>
        </p:spPr>
      </p:pic>
      <p:pic>
        <p:nvPicPr>
          <p:cNvPr id="7" name="Slika 6">
            <a:extLst>
              <a:ext uri="{FF2B5EF4-FFF2-40B4-BE49-F238E27FC236}">
                <a16:creationId xmlns:a16="http://schemas.microsoft.com/office/drawing/2014/main" id="{84957BCE-F49C-427E-A471-2499DF4D49B2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r="22396" b="-2"/>
          <a:stretch>
            <a:fillRect/>
          </a:stretch>
        </p:blipFill>
        <p:spPr>
          <a:xfrm>
            <a:off x="4196497" y="166533"/>
            <a:ext cx="3797618" cy="6524936"/>
          </a:xfrm>
          <a:prstGeom prst="rect">
            <a:avLst/>
          </a:prstGeom>
        </p:spPr>
      </p:pic>
      <p:pic>
        <p:nvPicPr>
          <p:cNvPr id="4" name="Rezervirano mjesto sadržaja 3">
            <a:extLst>
              <a:ext uri="{FF2B5EF4-FFF2-40B4-BE49-F238E27FC236}">
                <a16:creationId xmlns:a16="http://schemas.microsoft.com/office/drawing/2014/main" id="{27CDB02F-B47D-40AE-99C0-C7579721AA3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4"/>
          <a:srcRect l="9287" r="5" b="5"/>
          <a:stretch>
            <a:fillRect/>
          </a:stretch>
        </p:blipFill>
        <p:spPr>
          <a:xfrm>
            <a:off x="8183346" y="166533"/>
            <a:ext cx="3822808" cy="3160653"/>
          </a:xfrm>
          <a:prstGeom prst="rect">
            <a:avLst/>
          </a:prstGeom>
        </p:spPr>
      </p:pic>
      <p:pic>
        <p:nvPicPr>
          <p:cNvPr id="5" name="Slika 4">
            <a:extLst>
              <a:ext uri="{FF2B5EF4-FFF2-40B4-BE49-F238E27FC236}">
                <a16:creationId xmlns:a16="http://schemas.microsoft.com/office/drawing/2014/main" id="{FE2967B2-95D5-426C-9D0D-6A59EC9DAE6C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l="9973" r="2" b="2"/>
          <a:stretch>
            <a:fillRect/>
          </a:stretch>
        </p:blipFill>
        <p:spPr>
          <a:xfrm>
            <a:off x="8183346" y="3506741"/>
            <a:ext cx="3822808" cy="31847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560228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FF93924A-10DF-4647-8C7A-115C017577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Naslov 1">
            <a:extLst>
              <a:ext uri="{FF2B5EF4-FFF2-40B4-BE49-F238E27FC236}">
                <a16:creationId xmlns:a16="http://schemas.microsoft.com/office/drawing/2014/main" id="{549BD7D8-F39A-480F-A2C4-765FE97F97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51550" y="-680540"/>
            <a:ext cx="4802249" cy="2412882"/>
          </a:xfrm>
        </p:spPr>
        <p:txBody>
          <a:bodyPr anchor="b">
            <a:normAutofit/>
          </a:bodyPr>
          <a:lstStyle/>
          <a:p>
            <a:r>
              <a:rPr lang="hr-HR" sz="5400" b="1" i="1" err="1">
                <a:solidFill>
                  <a:srgbClr val="800000"/>
                </a:solidFill>
                <a:latin typeface="Algerian" panose="04020705040A02060702" pitchFamily="82" charset="0"/>
              </a:rPr>
              <a:t>Cádiz</a:t>
            </a:r>
            <a:r>
              <a:rPr lang="hr-HR" sz="5400" b="1" i="1">
                <a:solidFill>
                  <a:srgbClr val="800000"/>
                </a:solidFill>
                <a:latin typeface="Algerian" panose="04020705040A02060702" pitchFamily="82" charset="0"/>
              </a:rPr>
              <a:t>!</a:t>
            </a:r>
          </a:p>
        </p:txBody>
      </p:sp>
      <p:pic>
        <p:nvPicPr>
          <p:cNvPr id="8" name="Slika 7" descr="Slika na kojoj se prikazuje vanjski, nebo, voda, priroda&#10;&#10;Opis je automatski generiran">
            <a:extLst>
              <a:ext uri="{FF2B5EF4-FFF2-40B4-BE49-F238E27FC236}">
                <a16:creationId xmlns:a16="http://schemas.microsoft.com/office/drawing/2014/main" id="{711BBBEC-17EC-4A64-90A3-791B925A657A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24501"/>
          <a:stretch>
            <a:fillRect/>
          </a:stretch>
        </p:blipFill>
        <p:spPr>
          <a:xfrm>
            <a:off x="-1" y="10"/>
            <a:ext cx="3003123" cy="3892380"/>
          </a:xfrm>
          <a:prstGeom prst="rect">
            <a:avLst/>
          </a:prstGeom>
        </p:spPr>
      </p:pic>
      <p:pic>
        <p:nvPicPr>
          <p:cNvPr id="4" name="Rezervirano mjesto sadržaja 3" descr="Slika na kojoj se prikazuje vanjski, nebo, odijevanje, osoba&#10;&#10;Opis je automatski generiran">
            <a:extLst>
              <a:ext uri="{FF2B5EF4-FFF2-40B4-BE49-F238E27FC236}">
                <a16:creationId xmlns:a16="http://schemas.microsoft.com/office/drawing/2014/main" id="{8D35483C-B1D7-4869-8602-59C977363103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46197" r="4" b="4"/>
          <a:stretch>
            <a:fillRect/>
          </a:stretch>
        </p:blipFill>
        <p:spPr>
          <a:xfrm>
            <a:off x="3180257" y="10"/>
            <a:ext cx="3016307" cy="2785935"/>
          </a:xfrm>
          <a:prstGeom prst="rect">
            <a:avLst/>
          </a:prstGeom>
        </p:spPr>
      </p:pic>
      <p:pic>
        <p:nvPicPr>
          <p:cNvPr id="5" name="Slika 4" descr="Slika na kojoj se prikazuje odijevanje, osoba, vanjski, nebo&#10;&#10;Opis je automatski generiran">
            <a:extLst>
              <a:ext uri="{FF2B5EF4-FFF2-40B4-BE49-F238E27FC236}">
                <a16:creationId xmlns:a16="http://schemas.microsoft.com/office/drawing/2014/main" id="{A3F9FAAB-D4CB-4883-A8CE-E7952FE63A5B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t="27279" r="-4" b="3340"/>
          <a:stretch>
            <a:fillRect/>
          </a:stretch>
        </p:blipFill>
        <p:spPr>
          <a:xfrm>
            <a:off x="-1" y="4079988"/>
            <a:ext cx="3003123" cy="2778013"/>
          </a:xfrm>
          <a:prstGeom prst="rect">
            <a:avLst/>
          </a:prstGeom>
        </p:spPr>
      </p:pic>
      <p:pic>
        <p:nvPicPr>
          <p:cNvPr id="7" name="Slika 6" descr="Slika na kojoj se prikazuje vanjski, nebo, odijevanje, osoba&#10;&#10;Opis je automatski generiran">
            <a:extLst>
              <a:ext uri="{FF2B5EF4-FFF2-40B4-BE49-F238E27FC236}">
                <a16:creationId xmlns:a16="http://schemas.microsoft.com/office/drawing/2014/main" id="{4C5852DE-89EE-4219-B837-A55D99ECF372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t="3019" r="-4" b="-4"/>
          <a:stretch>
            <a:fillRect/>
          </a:stretch>
        </p:blipFill>
        <p:spPr>
          <a:xfrm>
            <a:off x="3180257" y="2957665"/>
            <a:ext cx="3016307" cy="3900335"/>
          </a:xfrm>
          <a:prstGeom prst="rect">
            <a:avLst/>
          </a:prstGeom>
        </p:spPr>
      </p:pic>
      <p:sp>
        <p:nvSpPr>
          <p:cNvPr id="12" name="Content Placeholder 11">
            <a:extLst>
              <a:ext uri="{FF2B5EF4-FFF2-40B4-BE49-F238E27FC236}">
                <a16:creationId xmlns:a16="http://schemas.microsoft.com/office/drawing/2014/main" id="{D9D83211-49F2-DB8B-8CA3-B2BD7E6D9AA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18177" y="2116087"/>
            <a:ext cx="4802249" cy="4247006"/>
          </a:xfrm>
        </p:spPr>
        <p:txBody>
          <a:bodyPr>
            <a:normAutofit/>
          </a:bodyPr>
          <a:lstStyle/>
          <a:p>
            <a:r>
              <a:rPr lang="hr-HR" sz="2000">
                <a:latin typeface="Baskerville Old Face" panose="02020602080505020303" pitchFamily="18" charset="0"/>
                <a:ea typeface="Batang" panose="02030600000101010101" pitchFamily="18" charset="-127"/>
              </a:rPr>
              <a:t>Tijekom boravka imali smo jednodnevni izlet u </a:t>
            </a:r>
            <a:r>
              <a:rPr lang="hr-HR" sz="2000" err="1">
                <a:latin typeface="Baskerville Old Face" panose="02020602080505020303" pitchFamily="18" charset="0"/>
                <a:ea typeface="Batang" panose="02030600000101010101" pitchFamily="18" charset="-127"/>
              </a:rPr>
              <a:t>Cádiz</a:t>
            </a:r>
            <a:r>
              <a:rPr lang="hr-HR" sz="2000">
                <a:latin typeface="Baskerville Old Face" panose="02020602080505020303" pitchFamily="18" charset="0"/>
                <a:ea typeface="Batang" panose="02030600000101010101" pitchFamily="18" charset="-127"/>
              </a:rPr>
              <a:t>, jedan od najstarijih gradova u Europi.</a:t>
            </a:r>
          </a:p>
          <a:p>
            <a:r>
              <a:rPr lang="hr-HR" sz="2000">
                <a:latin typeface="Baskerville Old Face" panose="02020602080505020303" pitchFamily="18" charset="0"/>
                <a:ea typeface="Batang" panose="02030600000101010101" pitchFamily="18" charset="-127"/>
              </a:rPr>
              <a:t> Ondje smo prvi put vidjeli Atlantski ocean i prošetali njegovom prekrasnom obalom. Posjetili smo i impozantnu Katedralu u </a:t>
            </a:r>
            <a:r>
              <a:rPr lang="hr-HR" sz="2000" err="1">
                <a:latin typeface="Baskerville Old Face" panose="02020602080505020303" pitchFamily="18" charset="0"/>
                <a:ea typeface="Batang" panose="02030600000101010101" pitchFamily="18" charset="-127"/>
              </a:rPr>
              <a:t>Cádizu</a:t>
            </a:r>
            <a:r>
              <a:rPr lang="hr-HR" sz="2000">
                <a:latin typeface="Baskerville Old Face" panose="02020602080505020303" pitchFamily="18" charset="0"/>
                <a:ea typeface="Batang" panose="02030600000101010101" pitchFamily="18" charset="-127"/>
              </a:rPr>
              <a:t> (</a:t>
            </a:r>
            <a:r>
              <a:rPr lang="hr-HR" sz="2000" err="1">
                <a:latin typeface="Baskerville Old Face" panose="02020602080505020303" pitchFamily="18" charset="0"/>
                <a:ea typeface="Batang" panose="02030600000101010101" pitchFamily="18" charset="-127"/>
              </a:rPr>
              <a:t>Catedral</a:t>
            </a:r>
            <a:r>
              <a:rPr lang="hr-HR" sz="2000">
                <a:latin typeface="Baskerville Old Face" panose="02020602080505020303" pitchFamily="18" charset="0"/>
                <a:ea typeface="Batang" panose="02030600000101010101" pitchFamily="18" charset="-127"/>
              </a:rPr>
              <a:t> de </a:t>
            </a:r>
            <a:r>
              <a:rPr lang="hr-HR" sz="2000" err="1">
                <a:latin typeface="Baskerville Old Face" panose="02020602080505020303" pitchFamily="18" charset="0"/>
                <a:ea typeface="Batang" panose="02030600000101010101" pitchFamily="18" charset="-127"/>
              </a:rPr>
              <a:t>Cádiz</a:t>
            </a:r>
            <a:r>
              <a:rPr lang="hr-HR" sz="2000">
                <a:latin typeface="Baskerville Old Face" panose="02020602080505020303" pitchFamily="18" charset="0"/>
                <a:ea typeface="Batang" panose="02030600000101010101" pitchFamily="18" charset="-127"/>
              </a:rPr>
              <a:t>), jednu od </a:t>
            </a:r>
            <a:r>
              <a:rPr lang="hr-HR" sz="2000" err="1">
                <a:latin typeface="Baskerville Old Face" panose="02020602080505020303" pitchFamily="18" charset="0"/>
                <a:ea typeface="Batang" panose="02030600000101010101" pitchFamily="18" charset="-127"/>
              </a:rPr>
              <a:t>najprepoznatljivijih</a:t>
            </a:r>
            <a:r>
              <a:rPr lang="hr-HR" sz="2000">
                <a:latin typeface="Baskerville Old Face" panose="02020602080505020303" pitchFamily="18" charset="0"/>
                <a:ea typeface="Batang" panose="02030600000101010101" pitchFamily="18" charset="-127"/>
              </a:rPr>
              <a:t> znamenitosti grada, te razgledali povijesnu jezgru s njezinim uskim ulicama i živom mediteranskom atmosferom.</a:t>
            </a:r>
          </a:p>
          <a:p>
            <a:r>
              <a:rPr lang="hr-HR" sz="2000">
                <a:latin typeface="Baskerville Old Face" panose="02020602080505020303" pitchFamily="18" charset="0"/>
                <a:ea typeface="Batang" panose="02030600000101010101" pitchFamily="18" charset="-127"/>
              </a:rPr>
              <a:t> Izlet nam je omogućio bolje upoznavanje kulturne baštine i prirodnih ljepota juga Španjolske</a:t>
            </a:r>
            <a:r>
              <a:rPr lang="hr-HR" sz="1600">
                <a:latin typeface="Baskerville Old Face" panose="02020602080505020303" pitchFamily="18" charset="0"/>
              </a:rPr>
              <a:t>.</a:t>
            </a:r>
            <a:endParaRPr lang="en-US" sz="2400">
              <a:latin typeface="Baskerville Old Face" panose="02020602080505020303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268221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>
            <a:extLst>
              <a:ext uri="{FF2B5EF4-FFF2-40B4-BE49-F238E27FC236}">
                <a16:creationId xmlns:a16="http://schemas.microsoft.com/office/drawing/2014/main" id="{9A72E43A-2FC3-43A9-8E8E-0BF749E66E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6" name="Slika 5">
            <a:extLst>
              <a:ext uri="{FF2B5EF4-FFF2-40B4-BE49-F238E27FC236}">
                <a16:creationId xmlns:a16="http://schemas.microsoft.com/office/drawing/2014/main" id="{9048D4DF-E84A-4ED8-B0DC-8EF79737B60F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21375" r="-3" b="15130"/>
          <a:stretch>
            <a:fillRect/>
          </a:stretch>
        </p:blipFill>
        <p:spPr>
          <a:xfrm>
            <a:off x="20" y="10"/>
            <a:ext cx="4003019" cy="3388883"/>
          </a:xfrm>
          <a:prstGeom prst="rect">
            <a:avLst/>
          </a:prstGeom>
        </p:spPr>
      </p:pic>
      <p:pic>
        <p:nvPicPr>
          <p:cNvPr id="8" name="Slika 7">
            <a:extLst>
              <a:ext uri="{FF2B5EF4-FFF2-40B4-BE49-F238E27FC236}">
                <a16:creationId xmlns:a16="http://schemas.microsoft.com/office/drawing/2014/main" id="{3A933A80-83FC-4B51-B987-EF9705A1A57F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13371" r="-3" b="23134"/>
          <a:stretch>
            <a:fillRect/>
          </a:stretch>
        </p:blipFill>
        <p:spPr>
          <a:xfrm>
            <a:off x="20" y="3469102"/>
            <a:ext cx="4003019" cy="3388893"/>
          </a:xfrm>
          <a:prstGeom prst="rect">
            <a:avLst/>
          </a:prstGeom>
        </p:spPr>
      </p:pic>
      <p:pic>
        <p:nvPicPr>
          <p:cNvPr id="4" name="Rezervirano mjesto sadržaja 3">
            <a:extLst>
              <a:ext uri="{FF2B5EF4-FFF2-40B4-BE49-F238E27FC236}">
                <a16:creationId xmlns:a16="http://schemas.microsoft.com/office/drawing/2014/main" id="{1151DCC3-9EE3-4BFC-A78C-5F2F4DFE15A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4"/>
          <a:srcRect l="3992" r="17967"/>
          <a:stretch>
            <a:fillRect/>
          </a:stretch>
        </p:blipFill>
        <p:spPr>
          <a:xfrm>
            <a:off x="4094479" y="10"/>
            <a:ext cx="4014047" cy="6857990"/>
          </a:xfrm>
          <a:prstGeom prst="rect">
            <a:avLst/>
          </a:prstGeom>
        </p:spPr>
      </p:pic>
      <p:pic>
        <p:nvPicPr>
          <p:cNvPr id="5" name="Slika 4">
            <a:extLst>
              <a:ext uri="{FF2B5EF4-FFF2-40B4-BE49-F238E27FC236}">
                <a16:creationId xmlns:a16="http://schemas.microsoft.com/office/drawing/2014/main" id="{A8DEA8EF-8A5C-4A95-B359-7957CB1815FA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t="31309" r="-3" b="5301"/>
          <a:stretch>
            <a:fillRect/>
          </a:stretch>
        </p:blipFill>
        <p:spPr>
          <a:xfrm>
            <a:off x="8188960" y="10"/>
            <a:ext cx="4003039" cy="3383270"/>
          </a:xfrm>
          <a:prstGeom prst="rect">
            <a:avLst/>
          </a:prstGeom>
        </p:spPr>
      </p:pic>
      <p:pic>
        <p:nvPicPr>
          <p:cNvPr id="7" name="Slika 6">
            <a:extLst>
              <a:ext uri="{FF2B5EF4-FFF2-40B4-BE49-F238E27FC236}">
                <a16:creationId xmlns:a16="http://schemas.microsoft.com/office/drawing/2014/main" id="{3D9663FF-D6FF-44DC-9C75-71B6AD5A9031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 t="28538" r="2" b="7794"/>
          <a:stretch>
            <a:fillRect/>
          </a:stretch>
        </p:blipFill>
        <p:spPr>
          <a:xfrm>
            <a:off x="8199966" y="3469102"/>
            <a:ext cx="3992034" cy="33888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216718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Slika 3">
            <a:extLst>
              <a:ext uri="{FF2B5EF4-FFF2-40B4-BE49-F238E27FC236}">
                <a16:creationId xmlns:a16="http://schemas.microsoft.com/office/drawing/2014/main" id="{171832EF-A56F-450A-A207-FA0BDE0C3D4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2" t="23356" r="-31" b="10687"/>
          <a:stretch/>
        </p:blipFill>
        <p:spPr>
          <a:xfrm>
            <a:off x="0" y="10"/>
            <a:ext cx="9669642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125019" y="0"/>
            <a:ext cx="7066978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Naslov 1">
            <a:extLst>
              <a:ext uri="{FF2B5EF4-FFF2-40B4-BE49-F238E27FC236}">
                <a16:creationId xmlns:a16="http://schemas.microsoft.com/office/drawing/2014/main" id="{8B86F9BD-9D7E-4CAD-A355-0AA808B8EB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71448" y="307252"/>
            <a:ext cx="3822189" cy="1899912"/>
          </a:xfrm>
        </p:spPr>
        <p:txBody>
          <a:bodyPr>
            <a:normAutofit/>
          </a:bodyPr>
          <a:lstStyle/>
          <a:p>
            <a:r>
              <a:rPr lang="hr-HR" err="1">
                <a:solidFill>
                  <a:srgbClr val="800000"/>
                </a:solidFill>
                <a:latin typeface="Algerian" panose="04020705040A02060702" pitchFamily="82" charset="0"/>
              </a:rPr>
              <a:t>Isla</a:t>
            </a:r>
            <a:r>
              <a:rPr lang="hr-HR">
                <a:solidFill>
                  <a:srgbClr val="800000"/>
                </a:solidFill>
                <a:latin typeface="Algerian" panose="04020705040A02060702" pitchFamily="82" charset="0"/>
              </a:rPr>
              <a:t> Magica</a:t>
            </a:r>
          </a:p>
        </p:txBody>
      </p:sp>
      <p:sp>
        <p:nvSpPr>
          <p:cNvPr id="3" name="Rezervirano mjesto sadržaja 2">
            <a:extLst>
              <a:ext uri="{FF2B5EF4-FFF2-40B4-BE49-F238E27FC236}">
                <a16:creationId xmlns:a16="http://schemas.microsoft.com/office/drawing/2014/main" id="{CCA38029-EA8B-4138-9B9B-02CC7D0F3AB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760072" y="1982789"/>
            <a:ext cx="3822189" cy="3742762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hr-HR" sz="2000">
                <a:solidFill>
                  <a:schemeClr val="accent2">
                    <a:lumMod val="50000"/>
                  </a:schemeClr>
                </a:solidFill>
                <a:latin typeface="Calisto MT" panose="02040603050505030304" pitchFamily="18" charset="0"/>
              </a:rPr>
              <a:t>Jedan smo dan proveli u zabavnom parku </a:t>
            </a:r>
            <a:r>
              <a:rPr lang="hr-HR" sz="2000" err="1">
                <a:solidFill>
                  <a:schemeClr val="accent2">
                    <a:lumMod val="50000"/>
                  </a:schemeClr>
                </a:solidFill>
                <a:latin typeface="Calisto MT" panose="02040603050505030304" pitchFamily="18" charset="0"/>
              </a:rPr>
              <a:t>Isla</a:t>
            </a:r>
            <a:r>
              <a:rPr lang="hr-HR" sz="2000">
                <a:solidFill>
                  <a:schemeClr val="accent2">
                    <a:lumMod val="50000"/>
                  </a:schemeClr>
                </a:solidFill>
                <a:latin typeface="Calisto MT" panose="02040603050505030304" pitchFamily="18" charset="0"/>
              </a:rPr>
              <a:t> Mágica, tematskom parku u Sevilli koji je inspiriran poviješću španjolskih istraživača. </a:t>
            </a:r>
          </a:p>
          <a:p>
            <a:r>
              <a:rPr lang="hr-HR" sz="2000">
                <a:solidFill>
                  <a:schemeClr val="accent2">
                    <a:lumMod val="50000"/>
                  </a:schemeClr>
                </a:solidFill>
                <a:latin typeface="Calisto MT"/>
              </a:rPr>
              <a:t>Tamo smo uživali u raznim atrakcijama, vožnjama i predstavama, što nam je omogućilo opuštanje i druženje nakon intenzivnih laboratorijskih aktivnost.</a:t>
            </a:r>
            <a:endParaRPr lang="hr-HR" sz="2000">
              <a:solidFill>
                <a:schemeClr val="accent2">
                  <a:lumMod val="50000"/>
                </a:schemeClr>
              </a:solidFill>
              <a:latin typeface="Calisto MT" panose="0204060305050503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533630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3E547B5-89CF-4EC0-96DE-25771AED07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3F0B8CEB-8279-4E5E-A0CE-1FC9F71736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782" y="0"/>
            <a:ext cx="7421217" cy="6857999"/>
          </a:xfrm>
          <a:prstGeom prst="rect">
            <a:avLst/>
          </a:pr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Naslov 1">
            <a:extLst>
              <a:ext uri="{FF2B5EF4-FFF2-40B4-BE49-F238E27FC236}">
                <a16:creationId xmlns:a16="http://schemas.microsoft.com/office/drawing/2014/main" id="{6F4D8696-B343-4BC4-BBD1-C224BD4691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20466" y="609600"/>
            <a:ext cx="4140014" cy="1330839"/>
          </a:xfrm>
        </p:spPr>
        <p:txBody>
          <a:bodyPr>
            <a:normAutofit/>
          </a:bodyPr>
          <a:lstStyle/>
          <a:p>
            <a:r>
              <a:rPr lang="hr-HR" b="1" err="1">
                <a:solidFill>
                  <a:schemeClr val="accent1">
                    <a:lumMod val="50000"/>
                  </a:schemeClr>
                </a:solidFill>
                <a:latin typeface="Algerian" panose="04020705040A02060702" pitchFamily="82" charset="0"/>
              </a:rPr>
              <a:t>Alcazar</a:t>
            </a:r>
            <a:r>
              <a:rPr lang="hr-HR" b="1">
                <a:solidFill>
                  <a:schemeClr val="accent1">
                    <a:lumMod val="50000"/>
                  </a:schemeClr>
                </a:solidFill>
                <a:latin typeface="Algerian" panose="04020705040A02060702" pitchFamily="82" charset="0"/>
              </a:rPr>
              <a:t>!</a:t>
            </a:r>
          </a:p>
        </p:txBody>
      </p:sp>
      <p:pic>
        <p:nvPicPr>
          <p:cNvPr id="4" name="Slika 3">
            <a:extLst>
              <a:ext uri="{FF2B5EF4-FFF2-40B4-BE49-F238E27FC236}">
                <a16:creationId xmlns:a16="http://schemas.microsoft.com/office/drawing/2014/main" id="{4D7B4A8A-51C9-4AB0-B012-19616B6C8414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2966" r="1" b="12510"/>
          <a:stretch>
            <a:fillRect/>
          </a:stretch>
        </p:blipFill>
        <p:spPr>
          <a:xfrm>
            <a:off x="20" y="10"/>
            <a:ext cx="6901711" cy="6857990"/>
          </a:xfrm>
          <a:custGeom>
            <a:avLst/>
            <a:gdLst/>
            <a:ahLst/>
            <a:cxnLst/>
            <a:rect l="l" t="t" r="r" b="b"/>
            <a:pathLst>
              <a:path w="6901731" h="6858000">
                <a:moveTo>
                  <a:pt x="0" y="0"/>
                </a:moveTo>
                <a:lnTo>
                  <a:pt x="6897896" y="5958"/>
                </a:lnTo>
                <a:lnTo>
                  <a:pt x="6866823" y="62592"/>
                </a:lnTo>
                <a:lnTo>
                  <a:pt x="6901731" y="89476"/>
                </a:lnTo>
                <a:lnTo>
                  <a:pt x="6901731" y="103833"/>
                </a:lnTo>
                <a:lnTo>
                  <a:pt x="6900034" y="110092"/>
                </a:lnTo>
                <a:lnTo>
                  <a:pt x="6901731" y="113679"/>
                </a:lnTo>
                <a:lnTo>
                  <a:pt x="6901731" y="405560"/>
                </a:lnTo>
                <a:lnTo>
                  <a:pt x="6900456" y="429509"/>
                </a:lnTo>
                <a:cubicBezTo>
                  <a:pt x="6892773" y="535647"/>
                  <a:pt x="6878314" y="537918"/>
                  <a:pt x="6886342" y="636808"/>
                </a:cubicBezTo>
                <a:cubicBezTo>
                  <a:pt x="6892506" y="756883"/>
                  <a:pt x="6864504" y="771443"/>
                  <a:pt x="6851784" y="839073"/>
                </a:cubicBezTo>
                <a:cubicBezTo>
                  <a:pt x="6838675" y="892655"/>
                  <a:pt x="6864124" y="961738"/>
                  <a:pt x="6845760" y="994930"/>
                </a:cubicBezTo>
                <a:cubicBezTo>
                  <a:pt x="6833572" y="1024166"/>
                  <a:pt x="6859282" y="1058905"/>
                  <a:pt x="6845601" y="1112932"/>
                </a:cubicBezTo>
                <a:cubicBezTo>
                  <a:pt x="6838700" y="1149910"/>
                  <a:pt x="6829138" y="1151035"/>
                  <a:pt x="6820235" y="1187433"/>
                </a:cubicBezTo>
                <a:cubicBezTo>
                  <a:pt x="6815504" y="1196464"/>
                  <a:pt x="6777707" y="1338549"/>
                  <a:pt x="6759643" y="1337010"/>
                </a:cubicBezTo>
                <a:cubicBezTo>
                  <a:pt x="6737660" y="1337296"/>
                  <a:pt x="6760650" y="1396341"/>
                  <a:pt x="6736375" y="1382272"/>
                </a:cubicBezTo>
                <a:cubicBezTo>
                  <a:pt x="6755741" y="1415836"/>
                  <a:pt x="6714675" y="1414567"/>
                  <a:pt x="6701292" y="1432111"/>
                </a:cubicBezTo>
                <a:cubicBezTo>
                  <a:pt x="6721110" y="1460185"/>
                  <a:pt x="6692106" y="1490815"/>
                  <a:pt x="6686578" y="1518624"/>
                </a:cubicBezTo>
                <a:cubicBezTo>
                  <a:pt x="6682512" y="1567002"/>
                  <a:pt x="6679579" y="1571443"/>
                  <a:pt x="6670824" y="1607743"/>
                </a:cubicBezTo>
                <a:cubicBezTo>
                  <a:pt x="6671133" y="1629590"/>
                  <a:pt x="6663161" y="1656870"/>
                  <a:pt x="6664392" y="1696405"/>
                </a:cubicBezTo>
                <a:cubicBezTo>
                  <a:pt x="6655686" y="1770486"/>
                  <a:pt x="6641938" y="1757082"/>
                  <a:pt x="6642880" y="1812372"/>
                </a:cubicBezTo>
                <a:cubicBezTo>
                  <a:pt x="6638579" y="1872475"/>
                  <a:pt x="6619231" y="1825476"/>
                  <a:pt x="6612547" y="1876437"/>
                </a:cubicBezTo>
                <a:cubicBezTo>
                  <a:pt x="6600695" y="1913834"/>
                  <a:pt x="6591061" y="1923231"/>
                  <a:pt x="6571760" y="1953331"/>
                </a:cubicBezTo>
                <a:cubicBezTo>
                  <a:pt x="6561039" y="1989021"/>
                  <a:pt x="6544090" y="2087896"/>
                  <a:pt x="6520213" y="2096455"/>
                </a:cubicBezTo>
                <a:lnTo>
                  <a:pt x="6492461" y="2188148"/>
                </a:lnTo>
                <a:cubicBezTo>
                  <a:pt x="6504372" y="2211333"/>
                  <a:pt x="6489131" y="2253220"/>
                  <a:pt x="6471854" y="2259117"/>
                </a:cubicBezTo>
                <a:cubicBezTo>
                  <a:pt x="6466151" y="2287829"/>
                  <a:pt x="6440452" y="2301346"/>
                  <a:pt x="6439832" y="2328334"/>
                </a:cubicBezTo>
                <a:cubicBezTo>
                  <a:pt x="6431013" y="2351201"/>
                  <a:pt x="6444250" y="2396409"/>
                  <a:pt x="6425162" y="2408211"/>
                </a:cubicBezTo>
                <a:lnTo>
                  <a:pt x="6417221" y="2427382"/>
                </a:lnTo>
                <a:lnTo>
                  <a:pt x="6425030" y="2464387"/>
                </a:lnTo>
                <a:lnTo>
                  <a:pt x="6406293" y="2472223"/>
                </a:lnTo>
                <a:cubicBezTo>
                  <a:pt x="6406862" y="2477277"/>
                  <a:pt x="6406486" y="2491723"/>
                  <a:pt x="6405400" y="2493547"/>
                </a:cubicBezTo>
                <a:lnTo>
                  <a:pt x="6374829" y="2532070"/>
                </a:lnTo>
                <a:cubicBezTo>
                  <a:pt x="6374597" y="2545374"/>
                  <a:pt x="6360976" y="2563797"/>
                  <a:pt x="6350864" y="2577422"/>
                </a:cubicBezTo>
                <a:cubicBezTo>
                  <a:pt x="6327056" y="2632768"/>
                  <a:pt x="6341262" y="2616275"/>
                  <a:pt x="6329174" y="2663854"/>
                </a:cubicBezTo>
                <a:cubicBezTo>
                  <a:pt x="6326303" y="2703642"/>
                  <a:pt x="6332854" y="2709643"/>
                  <a:pt x="6315095" y="2741507"/>
                </a:cubicBezTo>
                <a:cubicBezTo>
                  <a:pt x="6319921" y="2740191"/>
                  <a:pt x="6321925" y="2742004"/>
                  <a:pt x="6322463" y="2745641"/>
                </a:cubicBezTo>
                <a:cubicBezTo>
                  <a:pt x="6322245" y="2747982"/>
                  <a:pt x="6322027" y="2750323"/>
                  <a:pt x="6321808" y="2752663"/>
                </a:cubicBezTo>
                <a:lnTo>
                  <a:pt x="6314569" y="2756718"/>
                </a:lnTo>
                <a:cubicBezTo>
                  <a:pt x="6289324" y="2773686"/>
                  <a:pt x="6317551" y="2780051"/>
                  <a:pt x="6315211" y="2811618"/>
                </a:cubicBezTo>
                <a:cubicBezTo>
                  <a:pt x="6315620" y="2826627"/>
                  <a:pt x="6296047" y="2885298"/>
                  <a:pt x="6302211" y="2882314"/>
                </a:cubicBezTo>
                <a:lnTo>
                  <a:pt x="6286167" y="2949597"/>
                </a:lnTo>
                <a:cubicBezTo>
                  <a:pt x="6286401" y="2994618"/>
                  <a:pt x="6286615" y="2971464"/>
                  <a:pt x="6287037" y="3008578"/>
                </a:cubicBezTo>
                <a:cubicBezTo>
                  <a:pt x="6293795" y="3029535"/>
                  <a:pt x="6274405" y="3114154"/>
                  <a:pt x="6259150" y="3123139"/>
                </a:cubicBezTo>
                <a:cubicBezTo>
                  <a:pt x="6250085" y="3189063"/>
                  <a:pt x="6269067" y="3151280"/>
                  <a:pt x="6272249" y="3227854"/>
                </a:cubicBezTo>
                <a:cubicBezTo>
                  <a:pt x="6278775" y="3295842"/>
                  <a:pt x="6289216" y="3303765"/>
                  <a:pt x="6292288" y="3378383"/>
                </a:cubicBezTo>
                <a:cubicBezTo>
                  <a:pt x="6303894" y="3395995"/>
                  <a:pt x="6287498" y="3432581"/>
                  <a:pt x="6288328" y="3459618"/>
                </a:cubicBezTo>
                <a:cubicBezTo>
                  <a:pt x="6289158" y="3486653"/>
                  <a:pt x="6299937" y="3538735"/>
                  <a:pt x="6297272" y="3540603"/>
                </a:cubicBezTo>
                <a:cubicBezTo>
                  <a:pt x="6296849" y="3577379"/>
                  <a:pt x="6294184" y="3587943"/>
                  <a:pt x="6291001" y="3638374"/>
                </a:cubicBezTo>
                <a:cubicBezTo>
                  <a:pt x="6283026" y="3666794"/>
                  <a:pt x="6265833" y="3731744"/>
                  <a:pt x="6283592" y="3763609"/>
                </a:cubicBezTo>
                <a:cubicBezTo>
                  <a:pt x="6264286" y="3758340"/>
                  <a:pt x="6290177" y="3803150"/>
                  <a:pt x="6274068" y="3814506"/>
                </a:cubicBezTo>
                <a:cubicBezTo>
                  <a:pt x="6260645" y="3821643"/>
                  <a:pt x="6265372" y="3836902"/>
                  <a:pt x="6262850" y="3850454"/>
                </a:cubicBezTo>
                <a:cubicBezTo>
                  <a:pt x="6250418" y="3863479"/>
                  <a:pt x="6250660" y="3955243"/>
                  <a:pt x="6257357" y="3975474"/>
                </a:cubicBezTo>
                <a:cubicBezTo>
                  <a:pt x="6245091" y="4036737"/>
                  <a:pt x="6237535" y="4029237"/>
                  <a:pt x="6257889" y="4073155"/>
                </a:cubicBezTo>
                <a:cubicBezTo>
                  <a:pt x="6259272" y="4085906"/>
                  <a:pt x="6239882" y="4116397"/>
                  <a:pt x="6237441" y="4126638"/>
                </a:cubicBezTo>
                <a:lnTo>
                  <a:pt x="6245587" y="4172738"/>
                </a:lnTo>
                <a:lnTo>
                  <a:pt x="6235772" y="4176721"/>
                </a:lnTo>
                <a:lnTo>
                  <a:pt x="6233287" y="4195136"/>
                </a:lnTo>
                <a:lnTo>
                  <a:pt x="6234619" y="4280850"/>
                </a:lnTo>
                <a:cubicBezTo>
                  <a:pt x="6239453" y="4320763"/>
                  <a:pt x="6223309" y="4337596"/>
                  <a:pt x="6219318" y="4402526"/>
                </a:cubicBezTo>
                <a:cubicBezTo>
                  <a:pt x="6205466" y="4516209"/>
                  <a:pt x="6216183" y="4588729"/>
                  <a:pt x="6216810" y="4651172"/>
                </a:cubicBezTo>
                <a:cubicBezTo>
                  <a:pt x="6217673" y="4756959"/>
                  <a:pt x="6228654" y="4824005"/>
                  <a:pt x="6225945" y="4916779"/>
                </a:cubicBezTo>
                <a:cubicBezTo>
                  <a:pt x="6217032" y="4993010"/>
                  <a:pt x="6264271" y="4984591"/>
                  <a:pt x="6230174" y="5051379"/>
                </a:cubicBezTo>
                <a:cubicBezTo>
                  <a:pt x="6235713" y="5056951"/>
                  <a:pt x="6239420" y="5163714"/>
                  <a:pt x="6242600" y="5170879"/>
                </a:cubicBezTo>
                <a:lnTo>
                  <a:pt x="6235996" y="5216428"/>
                </a:lnTo>
                <a:lnTo>
                  <a:pt x="6214638" y="5285298"/>
                </a:lnTo>
                <a:cubicBezTo>
                  <a:pt x="6211392" y="5297492"/>
                  <a:pt x="6225576" y="5312063"/>
                  <a:pt x="6228432" y="5317696"/>
                </a:cubicBezTo>
                <a:lnTo>
                  <a:pt x="6246496" y="5398787"/>
                </a:lnTo>
                <a:lnTo>
                  <a:pt x="6244793" y="5399530"/>
                </a:lnTo>
                <a:lnTo>
                  <a:pt x="6241695" y="5406948"/>
                </a:lnTo>
                <a:lnTo>
                  <a:pt x="6267461" y="5499413"/>
                </a:lnTo>
                <a:cubicBezTo>
                  <a:pt x="6285387" y="5533848"/>
                  <a:pt x="6284888" y="5550029"/>
                  <a:pt x="6295987" y="5582659"/>
                </a:cubicBezTo>
                <a:cubicBezTo>
                  <a:pt x="6311253" y="5681724"/>
                  <a:pt x="6295439" y="5695558"/>
                  <a:pt x="6364803" y="5784263"/>
                </a:cubicBezTo>
                <a:cubicBezTo>
                  <a:pt x="6379348" y="5818651"/>
                  <a:pt x="6412475" y="5906802"/>
                  <a:pt x="6423050" y="5922637"/>
                </a:cubicBezTo>
                <a:cubicBezTo>
                  <a:pt x="6445210" y="5973612"/>
                  <a:pt x="6468179" y="6023873"/>
                  <a:pt x="6497767" y="6090108"/>
                </a:cubicBezTo>
                <a:cubicBezTo>
                  <a:pt x="6571895" y="6150548"/>
                  <a:pt x="6572491" y="6236583"/>
                  <a:pt x="6606710" y="6281543"/>
                </a:cubicBezTo>
                <a:cubicBezTo>
                  <a:pt x="6633675" y="6335892"/>
                  <a:pt x="6654357" y="6388782"/>
                  <a:pt x="6667540" y="6443715"/>
                </a:cubicBezTo>
                <a:cubicBezTo>
                  <a:pt x="6685192" y="6466826"/>
                  <a:pt x="6650500" y="6508701"/>
                  <a:pt x="6659722" y="6550105"/>
                </a:cubicBezTo>
                <a:cubicBezTo>
                  <a:pt x="6665926" y="6645044"/>
                  <a:pt x="6669126" y="6627536"/>
                  <a:pt x="6671805" y="6687397"/>
                </a:cubicBezTo>
                <a:cubicBezTo>
                  <a:pt x="6682671" y="6733683"/>
                  <a:pt x="6665210" y="6772117"/>
                  <a:pt x="6669658" y="6806602"/>
                </a:cubicBezTo>
                <a:cubicBezTo>
                  <a:pt x="6661174" y="6812658"/>
                  <a:pt x="6667097" y="6831470"/>
                  <a:pt x="6675783" y="6850325"/>
                </a:cubicBezTo>
                <a:lnTo>
                  <a:pt x="6679704" y="6858000"/>
                </a:lnTo>
                <a:lnTo>
                  <a:pt x="4532241" y="6858000"/>
                </a:lnTo>
                <a:lnTo>
                  <a:pt x="1208596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3" name="Rezervirano mjesto sadržaja 2">
            <a:extLst>
              <a:ext uri="{FF2B5EF4-FFF2-40B4-BE49-F238E27FC236}">
                <a16:creationId xmlns:a16="http://schemas.microsoft.com/office/drawing/2014/main" id="{45702783-0B44-4F3C-A9ED-AB24D17E755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054247" y="2194102"/>
            <a:ext cx="4140013" cy="3908586"/>
          </a:xfrm>
        </p:spPr>
        <p:txBody>
          <a:bodyPr>
            <a:normAutofit/>
          </a:bodyPr>
          <a:lstStyle/>
          <a:p>
            <a:r>
              <a:rPr lang="hr-HR" sz="2000">
                <a:solidFill>
                  <a:schemeClr val="accent1">
                    <a:lumMod val="75000"/>
                  </a:schemeClr>
                </a:solidFill>
                <a:latin typeface="Amasis MT Pro" panose="02040504050005020304" pitchFamily="18" charset="-18"/>
              </a:rPr>
              <a:t>Posjet </a:t>
            </a:r>
            <a:r>
              <a:rPr lang="hr-HR" sz="2000" err="1">
                <a:solidFill>
                  <a:schemeClr val="accent1">
                    <a:lumMod val="75000"/>
                  </a:schemeClr>
                </a:solidFill>
                <a:latin typeface="Amasis MT Pro" panose="02040504050005020304" pitchFamily="18" charset="-18"/>
              </a:rPr>
              <a:t>Alcazaru</a:t>
            </a:r>
            <a:r>
              <a:rPr lang="hr-HR" sz="2000">
                <a:solidFill>
                  <a:schemeClr val="accent1">
                    <a:lumMod val="75000"/>
                  </a:schemeClr>
                </a:solidFill>
                <a:latin typeface="Amasis MT Pro" panose="02040504050005020304" pitchFamily="18" charset="-18"/>
              </a:rPr>
              <a:t> bio je prekrasno iskustvo koje nam je omogućilo opuštanje i uživanje u mirnom okruženju. </a:t>
            </a:r>
          </a:p>
          <a:p>
            <a:r>
              <a:rPr lang="hr-HR" sz="2000">
                <a:solidFill>
                  <a:schemeClr val="accent1">
                    <a:lumMod val="75000"/>
                  </a:schemeClr>
                </a:solidFill>
                <a:latin typeface="Amasis MT Pro" panose="02040504050005020304" pitchFamily="18" charset="-18"/>
              </a:rPr>
              <a:t>Vrtovi su iznimno lijepi i prostrani, s raznolikim biljkama, cvijećem i drvećem, ali i brojnim životinjama koje dodatno oplemenjuju prostor.</a:t>
            </a:r>
          </a:p>
          <a:p>
            <a:r>
              <a:rPr lang="hr-HR" sz="2000">
                <a:solidFill>
                  <a:schemeClr val="accent1">
                    <a:lumMod val="75000"/>
                  </a:schemeClr>
                </a:solidFill>
                <a:latin typeface="Amasis MT Pro" panose="02040504050005020304" pitchFamily="18" charset="-18"/>
              </a:rPr>
              <a:t> Šetnja kroz vrt pružala je osjećaj mira i skladnosti, a svaki kutak otkrivao je novu vizualnu ljepotu.</a:t>
            </a:r>
          </a:p>
        </p:txBody>
      </p:sp>
    </p:spTree>
    <p:extLst>
      <p:ext uri="{BB962C8B-B14F-4D97-AF65-F5344CB8AC3E}">
        <p14:creationId xmlns:p14="http://schemas.microsoft.com/office/powerpoint/2010/main" val="3741414937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3E547B5-89CF-4EC0-96DE-25771AED07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3F0B8CEB-8279-4E5E-A0CE-1FC9F71736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782" y="0"/>
            <a:ext cx="7421217" cy="6857999"/>
          </a:xfrm>
          <a:prstGeom prst="rect">
            <a:avLst/>
          </a:pr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Slika 3">
            <a:extLst>
              <a:ext uri="{FF2B5EF4-FFF2-40B4-BE49-F238E27FC236}">
                <a16:creationId xmlns:a16="http://schemas.microsoft.com/office/drawing/2014/main" id="{88B8E996-9032-4011-9495-381DB152223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8460" r="6062"/>
          <a:stretch/>
        </p:blipFill>
        <p:spPr>
          <a:xfrm>
            <a:off x="20" y="10"/>
            <a:ext cx="6901711" cy="6857990"/>
          </a:xfrm>
          <a:custGeom>
            <a:avLst/>
            <a:gdLst/>
            <a:ahLst/>
            <a:cxnLst/>
            <a:rect l="l" t="t" r="r" b="b"/>
            <a:pathLst>
              <a:path w="6901731" h="6858000">
                <a:moveTo>
                  <a:pt x="0" y="0"/>
                </a:moveTo>
                <a:lnTo>
                  <a:pt x="6897896" y="5958"/>
                </a:lnTo>
                <a:lnTo>
                  <a:pt x="6866823" y="62592"/>
                </a:lnTo>
                <a:lnTo>
                  <a:pt x="6901731" y="89476"/>
                </a:lnTo>
                <a:lnTo>
                  <a:pt x="6901731" y="103833"/>
                </a:lnTo>
                <a:lnTo>
                  <a:pt x="6900034" y="110092"/>
                </a:lnTo>
                <a:lnTo>
                  <a:pt x="6901731" y="113679"/>
                </a:lnTo>
                <a:lnTo>
                  <a:pt x="6901731" y="405560"/>
                </a:lnTo>
                <a:lnTo>
                  <a:pt x="6900456" y="429509"/>
                </a:lnTo>
                <a:cubicBezTo>
                  <a:pt x="6892773" y="535647"/>
                  <a:pt x="6878314" y="537918"/>
                  <a:pt x="6886342" y="636808"/>
                </a:cubicBezTo>
                <a:cubicBezTo>
                  <a:pt x="6892506" y="756883"/>
                  <a:pt x="6864504" y="771443"/>
                  <a:pt x="6851784" y="839073"/>
                </a:cubicBezTo>
                <a:cubicBezTo>
                  <a:pt x="6838675" y="892655"/>
                  <a:pt x="6864124" y="961738"/>
                  <a:pt x="6845760" y="994930"/>
                </a:cubicBezTo>
                <a:cubicBezTo>
                  <a:pt x="6833572" y="1024166"/>
                  <a:pt x="6859282" y="1058905"/>
                  <a:pt x="6845601" y="1112932"/>
                </a:cubicBezTo>
                <a:cubicBezTo>
                  <a:pt x="6838700" y="1149910"/>
                  <a:pt x="6829138" y="1151035"/>
                  <a:pt x="6820235" y="1187433"/>
                </a:cubicBezTo>
                <a:cubicBezTo>
                  <a:pt x="6815504" y="1196464"/>
                  <a:pt x="6777707" y="1338549"/>
                  <a:pt x="6759643" y="1337010"/>
                </a:cubicBezTo>
                <a:cubicBezTo>
                  <a:pt x="6737660" y="1337296"/>
                  <a:pt x="6760650" y="1396341"/>
                  <a:pt x="6736375" y="1382272"/>
                </a:cubicBezTo>
                <a:cubicBezTo>
                  <a:pt x="6755741" y="1415836"/>
                  <a:pt x="6714675" y="1414567"/>
                  <a:pt x="6701292" y="1432111"/>
                </a:cubicBezTo>
                <a:cubicBezTo>
                  <a:pt x="6721110" y="1460185"/>
                  <a:pt x="6692106" y="1490815"/>
                  <a:pt x="6686578" y="1518624"/>
                </a:cubicBezTo>
                <a:cubicBezTo>
                  <a:pt x="6682512" y="1567002"/>
                  <a:pt x="6679579" y="1571443"/>
                  <a:pt x="6670824" y="1607743"/>
                </a:cubicBezTo>
                <a:cubicBezTo>
                  <a:pt x="6671133" y="1629590"/>
                  <a:pt x="6663161" y="1656870"/>
                  <a:pt x="6664392" y="1696405"/>
                </a:cubicBezTo>
                <a:cubicBezTo>
                  <a:pt x="6655686" y="1770486"/>
                  <a:pt x="6641938" y="1757082"/>
                  <a:pt x="6642880" y="1812372"/>
                </a:cubicBezTo>
                <a:cubicBezTo>
                  <a:pt x="6638579" y="1872475"/>
                  <a:pt x="6619231" y="1825476"/>
                  <a:pt x="6612547" y="1876437"/>
                </a:cubicBezTo>
                <a:cubicBezTo>
                  <a:pt x="6600695" y="1913834"/>
                  <a:pt x="6591061" y="1923231"/>
                  <a:pt x="6571760" y="1953331"/>
                </a:cubicBezTo>
                <a:cubicBezTo>
                  <a:pt x="6561039" y="1989021"/>
                  <a:pt x="6544090" y="2087896"/>
                  <a:pt x="6520213" y="2096455"/>
                </a:cubicBezTo>
                <a:lnTo>
                  <a:pt x="6492461" y="2188148"/>
                </a:lnTo>
                <a:cubicBezTo>
                  <a:pt x="6504372" y="2211333"/>
                  <a:pt x="6489131" y="2253220"/>
                  <a:pt x="6471854" y="2259117"/>
                </a:cubicBezTo>
                <a:cubicBezTo>
                  <a:pt x="6466151" y="2287829"/>
                  <a:pt x="6440452" y="2301346"/>
                  <a:pt x="6439832" y="2328334"/>
                </a:cubicBezTo>
                <a:cubicBezTo>
                  <a:pt x="6431013" y="2351201"/>
                  <a:pt x="6444250" y="2396409"/>
                  <a:pt x="6425162" y="2408211"/>
                </a:cubicBezTo>
                <a:lnTo>
                  <a:pt x="6417221" y="2427382"/>
                </a:lnTo>
                <a:lnTo>
                  <a:pt x="6425030" y="2464387"/>
                </a:lnTo>
                <a:lnTo>
                  <a:pt x="6406293" y="2472223"/>
                </a:lnTo>
                <a:cubicBezTo>
                  <a:pt x="6406862" y="2477277"/>
                  <a:pt x="6406486" y="2491723"/>
                  <a:pt x="6405400" y="2493547"/>
                </a:cubicBezTo>
                <a:lnTo>
                  <a:pt x="6374829" y="2532070"/>
                </a:lnTo>
                <a:cubicBezTo>
                  <a:pt x="6374597" y="2545374"/>
                  <a:pt x="6360976" y="2563797"/>
                  <a:pt x="6350864" y="2577422"/>
                </a:cubicBezTo>
                <a:cubicBezTo>
                  <a:pt x="6327056" y="2632768"/>
                  <a:pt x="6341262" y="2616275"/>
                  <a:pt x="6329174" y="2663854"/>
                </a:cubicBezTo>
                <a:cubicBezTo>
                  <a:pt x="6326303" y="2703642"/>
                  <a:pt x="6332854" y="2709643"/>
                  <a:pt x="6315095" y="2741507"/>
                </a:cubicBezTo>
                <a:cubicBezTo>
                  <a:pt x="6319921" y="2740191"/>
                  <a:pt x="6321925" y="2742004"/>
                  <a:pt x="6322463" y="2745641"/>
                </a:cubicBezTo>
                <a:cubicBezTo>
                  <a:pt x="6322245" y="2747982"/>
                  <a:pt x="6322027" y="2750323"/>
                  <a:pt x="6321808" y="2752663"/>
                </a:cubicBezTo>
                <a:lnTo>
                  <a:pt x="6314569" y="2756718"/>
                </a:lnTo>
                <a:cubicBezTo>
                  <a:pt x="6289324" y="2773686"/>
                  <a:pt x="6317551" y="2780051"/>
                  <a:pt x="6315211" y="2811618"/>
                </a:cubicBezTo>
                <a:cubicBezTo>
                  <a:pt x="6315620" y="2826627"/>
                  <a:pt x="6296047" y="2885298"/>
                  <a:pt x="6302211" y="2882314"/>
                </a:cubicBezTo>
                <a:lnTo>
                  <a:pt x="6286167" y="2949597"/>
                </a:lnTo>
                <a:cubicBezTo>
                  <a:pt x="6286401" y="2994618"/>
                  <a:pt x="6286615" y="2971464"/>
                  <a:pt x="6287037" y="3008578"/>
                </a:cubicBezTo>
                <a:cubicBezTo>
                  <a:pt x="6293795" y="3029535"/>
                  <a:pt x="6274405" y="3114154"/>
                  <a:pt x="6259150" y="3123139"/>
                </a:cubicBezTo>
                <a:cubicBezTo>
                  <a:pt x="6250085" y="3189063"/>
                  <a:pt x="6269067" y="3151280"/>
                  <a:pt x="6272249" y="3227854"/>
                </a:cubicBezTo>
                <a:cubicBezTo>
                  <a:pt x="6278775" y="3295842"/>
                  <a:pt x="6289216" y="3303765"/>
                  <a:pt x="6292288" y="3378383"/>
                </a:cubicBezTo>
                <a:cubicBezTo>
                  <a:pt x="6303894" y="3395995"/>
                  <a:pt x="6287498" y="3432581"/>
                  <a:pt x="6288328" y="3459618"/>
                </a:cubicBezTo>
                <a:cubicBezTo>
                  <a:pt x="6289158" y="3486653"/>
                  <a:pt x="6299937" y="3538735"/>
                  <a:pt x="6297272" y="3540603"/>
                </a:cubicBezTo>
                <a:cubicBezTo>
                  <a:pt x="6296849" y="3577379"/>
                  <a:pt x="6294184" y="3587943"/>
                  <a:pt x="6291001" y="3638374"/>
                </a:cubicBezTo>
                <a:cubicBezTo>
                  <a:pt x="6283026" y="3666794"/>
                  <a:pt x="6265833" y="3731744"/>
                  <a:pt x="6283592" y="3763609"/>
                </a:cubicBezTo>
                <a:cubicBezTo>
                  <a:pt x="6264286" y="3758340"/>
                  <a:pt x="6290177" y="3803150"/>
                  <a:pt x="6274068" y="3814506"/>
                </a:cubicBezTo>
                <a:cubicBezTo>
                  <a:pt x="6260645" y="3821643"/>
                  <a:pt x="6265372" y="3836902"/>
                  <a:pt x="6262850" y="3850454"/>
                </a:cubicBezTo>
                <a:cubicBezTo>
                  <a:pt x="6250418" y="3863479"/>
                  <a:pt x="6250660" y="3955243"/>
                  <a:pt x="6257357" y="3975474"/>
                </a:cubicBezTo>
                <a:cubicBezTo>
                  <a:pt x="6245091" y="4036737"/>
                  <a:pt x="6237535" y="4029237"/>
                  <a:pt x="6257889" y="4073155"/>
                </a:cubicBezTo>
                <a:cubicBezTo>
                  <a:pt x="6259272" y="4085906"/>
                  <a:pt x="6239882" y="4116397"/>
                  <a:pt x="6237441" y="4126638"/>
                </a:cubicBezTo>
                <a:lnTo>
                  <a:pt x="6245587" y="4172738"/>
                </a:lnTo>
                <a:lnTo>
                  <a:pt x="6235772" y="4176721"/>
                </a:lnTo>
                <a:lnTo>
                  <a:pt x="6233287" y="4195136"/>
                </a:lnTo>
                <a:lnTo>
                  <a:pt x="6234619" y="4280850"/>
                </a:lnTo>
                <a:cubicBezTo>
                  <a:pt x="6239453" y="4320763"/>
                  <a:pt x="6223309" y="4337596"/>
                  <a:pt x="6219318" y="4402526"/>
                </a:cubicBezTo>
                <a:cubicBezTo>
                  <a:pt x="6205466" y="4516209"/>
                  <a:pt x="6216183" y="4588729"/>
                  <a:pt x="6216810" y="4651172"/>
                </a:cubicBezTo>
                <a:cubicBezTo>
                  <a:pt x="6217673" y="4756959"/>
                  <a:pt x="6228654" y="4824005"/>
                  <a:pt x="6225945" y="4916779"/>
                </a:cubicBezTo>
                <a:cubicBezTo>
                  <a:pt x="6217032" y="4993010"/>
                  <a:pt x="6264271" y="4984591"/>
                  <a:pt x="6230174" y="5051379"/>
                </a:cubicBezTo>
                <a:cubicBezTo>
                  <a:pt x="6235713" y="5056951"/>
                  <a:pt x="6239420" y="5163714"/>
                  <a:pt x="6242600" y="5170879"/>
                </a:cubicBezTo>
                <a:lnTo>
                  <a:pt x="6235996" y="5216428"/>
                </a:lnTo>
                <a:lnTo>
                  <a:pt x="6214638" y="5285298"/>
                </a:lnTo>
                <a:cubicBezTo>
                  <a:pt x="6211392" y="5297492"/>
                  <a:pt x="6225576" y="5312063"/>
                  <a:pt x="6228432" y="5317696"/>
                </a:cubicBezTo>
                <a:lnTo>
                  <a:pt x="6246496" y="5398787"/>
                </a:lnTo>
                <a:lnTo>
                  <a:pt x="6244793" y="5399530"/>
                </a:lnTo>
                <a:lnTo>
                  <a:pt x="6241695" y="5406948"/>
                </a:lnTo>
                <a:lnTo>
                  <a:pt x="6267461" y="5499413"/>
                </a:lnTo>
                <a:cubicBezTo>
                  <a:pt x="6285387" y="5533848"/>
                  <a:pt x="6284888" y="5550029"/>
                  <a:pt x="6295987" y="5582659"/>
                </a:cubicBezTo>
                <a:cubicBezTo>
                  <a:pt x="6311253" y="5681724"/>
                  <a:pt x="6295439" y="5695558"/>
                  <a:pt x="6364803" y="5784263"/>
                </a:cubicBezTo>
                <a:cubicBezTo>
                  <a:pt x="6379348" y="5818651"/>
                  <a:pt x="6412475" y="5906802"/>
                  <a:pt x="6423050" y="5922637"/>
                </a:cubicBezTo>
                <a:cubicBezTo>
                  <a:pt x="6445210" y="5973612"/>
                  <a:pt x="6468179" y="6023873"/>
                  <a:pt x="6497767" y="6090108"/>
                </a:cubicBezTo>
                <a:cubicBezTo>
                  <a:pt x="6571895" y="6150548"/>
                  <a:pt x="6572491" y="6236583"/>
                  <a:pt x="6606710" y="6281543"/>
                </a:cubicBezTo>
                <a:cubicBezTo>
                  <a:pt x="6633675" y="6335892"/>
                  <a:pt x="6654357" y="6388782"/>
                  <a:pt x="6667540" y="6443715"/>
                </a:cubicBezTo>
                <a:cubicBezTo>
                  <a:pt x="6685192" y="6466826"/>
                  <a:pt x="6650500" y="6508701"/>
                  <a:pt x="6659722" y="6550105"/>
                </a:cubicBezTo>
                <a:cubicBezTo>
                  <a:pt x="6665926" y="6645044"/>
                  <a:pt x="6669126" y="6627536"/>
                  <a:pt x="6671805" y="6687397"/>
                </a:cubicBezTo>
                <a:cubicBezTo>
                  <a:pt x="6682671" y="6733683"/>
                  <a:pt x="6665210" y="6772117"/>
                  <a:pt x="6669658" y="6806602"/>
                </a:cubicBezTo>
                <a:cubicBezTo>
                  <a:pt x="6661174" y="6812658"/>
                  <a:pt x="6667097" y="6831470"/>
                  <a:pt x="6675783" y="6850325"/>
                </a:cubicBezTo>
                <a:lnTo>
                  <a:pt x="6679704" y="6858000"/>
                </a:lnTo>
                <a:lnTo>
                  <a:pt x="4532241" y="6858000"/>
                </a:lnTo>
                <a:lnTo>
                  <a:pt x="1208596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3" name="Rezervirano mjesto sadržaja 2">
            <a:extLst>
              <a:ext uri="{FF2B5EF4-FFF2-40B4-BE49-F238E27FC236}">
                <a16:creationId xmlns:a16="http://schemas.microsoft.com/office/drawing/2014/main" id="{50CE32AE-4117-47EB-8634-AB071FB1FBB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320465" y="1794076"/>
            <a:ext cx="4140013" cy="4308612"/>
          </a:xfrm>
        </p:spPr>
        <p:txBody>
          <a:bodyPr>
            <a:normAutofit/>
          </a:bodyPr>
          <a:lstStyle/>
          <a:p>
            <a:r>
              <a:rPr lang="hr-HR" sz="2000"/>
              <a:t>Posebnu zahvalu želimo uputiti našem mentoru Antoniju, izvanrednom i iznimno posvećenom profesoru koji je svojim znanjem, strpljenjem i humorom učinio cijeli projekt još posebnijim. </a:t>
            </a:r>
          </a:p>
          <a:p>
            <a:r>
              <a:rPr lang="hr-HR" sz="2000"/>
              <a:t>Na posljednji dan počastio nas je tradicionalnim španjolskim grickalicama, glazbom i odličnom atmosferom, zbog čega će nam ovo iskustvo zauvijek ostati u lijepom sjećanju.</a:t>
            </a:r>
          </a:p>
        </p:txBody>
      </p:sp>
    </p:spTree>
    <p:extLst>
      <p:ext uri="{BB962C8B-B14F-4D97-AF65-F5344CB8AC3E}">
        <p14:creationId xmlns:p14="http://schemas.microsoft.com/office/powerpoint/2010/main" val="3720881021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0">
            <a:extLst>
              <a:ext uri="{FF2B5EF4-FFF2-40B4-BE49-F238E27FC236}">
                <a16:creationId xmlns:a16="http://schemas.microsoft.com/office/drawing/2014/main" id="{C0A1ED06-4733-4020-9C60-81D4D80140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2">
            <a:extLst>
              <a:ext uri="{FF2B5EF4-FFF2-40B4-BE49-F238E27FC236}">
                <a16:creationId xmlns:a16="http://schemas.microsoft.com/office/drawing/2014/main" id="{B0CA3509-3AF9-45FE-93ED-57BB5D5E8E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87388" y="181576"/>
            <a:ext cx="11823637" cy="6501088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Rezervirano mjesto sadržaja 3">
            <a:extLst>
              <a:ext uri="{FF2B5EF4-FFF2-40B4-BE49-F238E27FC236}">
                <a16:creationId xmlns:a16="http://schemas.microsoft.com/office/drawing/2014/main" id="{82686D33-F018-4DAE-9A3B-591D01BC6CEE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60000"/>
          </a:blip>
          <a:srcRect t="17031" b="9672"/>
          <a:stretch>
            <a:fillRect/>
          </a:stretch>
        </p:blipFill>
        <p:spPr>
          <a:xfrm>
            <a:off x="180975" y="175336"/>
            <a:ext cx="11823637" cy="6499784"/>
          </a:xfrm>
          <a:prstGeom prst="rect">
            <a:avLst/>
          </a:prstGeom>
        </p:spPr>
      </p:pic>
      <p:sp>
        <p:nvSpPr>
          <p:cNvPr id="2" name="Naslov 1">
            <a:extLst>
              <a:ext uri="{FF2B5EF4-FFF2-40B4-BE49-F238E27FC236}">
                <a16:creationId xmlns:a16="http://schemas.microsoft.com/office/drawing/2014/main" id="{22D9E9F0-7161-494B-87AA-13E0D667B6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6154" y="-979514"/>
            <a:ext cx="10165218" cy="2806506"/>
          </a:xfrm>
        </p:spPr>
        <p:txBody>
          <a:bodyPr anchor="b">
            <a:normAutofit/>
          </a:bodyPr>
          <a:lstStyle/>
          <a:p>
            <a:r>
              <a:rPr lang="hr-HR" sz="4000" b="1" i="1">
                <a:solidFill>
                  <a:srgbClr val="FFFFFF"/>
                </a:solidFill>
                <a:latin typeface="Algerian" panose="04020705040A02060702" pitchFamily="82" charset="0"/>
              </a:rPr>
              <a:t>Dodjela certifikata!</a:t>
            </a:r>
          </a:p>
        </p:txBody>
      </p:sp>
    </p:spTree>
    <p:extLst>
      <p:ext uri="{BB962C8B-B14F-4D97-AF65-F5344CB8AC3E}">
        <p14:creationId xmlns:p14="http://schemas.microsoft.com/office/powerpoint/2010/main" val="4021752631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12C63567-9A18-430B-817B-152D609F57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Slika 3">
            <a:extLst>
              <a:ext uri="{FF2B5EF4-FFF2-40B4-BE49-F238E27FC236}">
                <a16:creationId xmlns:a16="http://schemas.microsoft.com/office/drawing/2014/main" id="{E2B7B9E4-633E-4B23-87C5-7C5C0D4B96B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-715" t="7319" r="713" b="17577"/>
          <a:stretch/>
        </p:blipFill>
        <p:spPr>
          <a:xfrm>
            <a:off x="277754" y="420623"/>
            <a:ext cx="3004255" cy="3008376"/>
          </a:xfrm>
          <a:prstGeom prst="rect">
            <a:avLst/>
          </a:prstGeom>
        </p:spPr>
      </p:pic>
      <p:pic>
        <p:nvPicPr>
          <p:cNvPr id="5" name="Slika 4">
            <a:extLst>
              <a:ext uri="{FF2B5EF4-FFF2-40B4-BE49-F238E27FC236}">
                <a16:creationId xmlns:a16="http://schemas.microsoft.com/office/drawing/2014/main" id="{4ED74B6C-0E3A-43BC-ABF1-B046642225D8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2722" r="-2" b="22173"/>
          <a:stretch>
            <a:fillRect/>
          </a:stretch>
        </p:blipFill>
        <p:spPr>
          <a:xfrm>
            <a:off x="3725602" y="420623"/>
            <a:ext cx="3004255" cy="3008376"/>
          </a:xfrm>
          <a:prstGeom prst="rect">
            <a:avLst/>
          </a:prstGeom>
        </p:spPr>
      </p:pic>
      <p:pic>
        <p:nvPicPr>
          <p:cNvPr id="7" name="Slika 6">
            <a:extLst>
              <a:ext uri="{FF2B5EF4-FFF2-40B4-BE49-F238E27FC236}">
                <a16:creationId xmlns:a16="http://schemas.microsoft.com/office/drawing/2014/main" id="{3C740658-7417-4540-B174-64844388DAE8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t="3113" r="-2" b="21783"/>
          <a:stretch>
            <a:fillRect/>
          </a:stretch>
        </p:blipFill>
        <p:spPr>
          <a:xfrm>
            <a:off x="299241" y="3722184"/>
            <a:ext cx="3004255" cy="3008376"/>
          </a:xfrm>
          <a:prstGeom prst="rect">
            <a:avLst/>
          </a:prstGeom>
        </p:spPr>
      </p:pic>
      <p:pic>
        <p:nvPicPr>
          <p:cNvPr id="6" name="Slika 5">
            <a:extLst>
              <a:ext uri="{FF2B5EF4-FFF2-40B4-BE49-F238E27FC236}">
                <a16:creationId xmlns:a16="http://schemas.microsoft.com/office/drawing/2014/main" id="{562D0624-B65C-4F17-9ADE-B4AA7B188CFF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t="19115" r="-2" b="5781"/>
          <a:stretch>
            <a:fillRect/>
          </a:stretch>
        </p:blipFill>
        <p:spPr>
          <a:xfrm>
            <a:off x="3725602" y="3639311"/>
            <a:ext cx="3004255" cy="3008376"/>
          </a:xfrm>
          <a:prstGeom prst="rect">
            <a:avLst/>
          </a:prstGeom>
        </p:spPr>
      </p:pic>
      <p:sp>
        <p:nvSpPr>
          <p:cNvPr id="3" name="Rezervirano mjesto sadržaja 2">
            <a:extLst>
              <a:ext uri="{FF2B5EF4-FFF2-40B4-BE49-F238E27FC236}">
                <a16:creationId xmlns:a16="http://schemas.microsoft.com/office/drawing/2014/main" id="{63D8CD07-AECC-4715-8465-2408531B489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007612" y="685844"/>
            <a:ext cx="3999912" cy="5853852"/>
          </a:xfrm>
        </p:spPr>
        <p:txBody>
          <a:bodyPr>
            <a:normAutofit/>
          </a:bodyPr>
          <a:lstStyle/>
          <a:p>
            <a:r>
              <a:rPr lang="hr-HR" sz="1700" b="1">
                <a:solidFill>
                  <a:srgbClr val="A04B01"/>
                </a:solidFill>
                <a:latin typeface="Amasis MT Pro Light" panose="02040304050005020304" pitchFamily="18" charset="-18"/>
              </a:rPr>
              <a:t>Cijelo naše putovanje bilo je nevjerojatno iskustvo koje ćemo dugo pamtiti.</a:t>
            </a:r>
          </a:p>
          <a:p>
            <a:r>
              <a:rPr lang="hr-HR" sz="1700" b="1">
                <a:solidFill>
                  <a:srgbClr val="A04B01"/>
                </a:solidFill>
                <a:latin typeface="Amasis MT Pro Light" panose="02040304050005020304" pitchFamily="18" charset="-18"/>
              </a:rPr>
              <a:t> Uživali smo u svakom trenutku – od putovanja i dolaska u nove gradove, preko laboratorijskih aktivnosti, do slobodnog vremena kada smo istraživali </a:t>
            </a:r>
            <a:r>
              <a:rPr lang="hr-HR" sz="1700" b="1" err="1">
                <a:solidFill>
                  <a:srgbClr val="A04B01"/>
                </a:solidFill>
                <a:latin typeface="Amasis MT Pro Light" panose="02040304050005020304" pitchFamily="18" charset="-18"/>
              </a:rPr>
              <a:t>Sevilju</a:t>
            </a:r>
            <a:r>
              <a:rPr lang="hr-HR" sz="1700" b="1">
                <a:solidFill>
                  <a:srgbClr val="A04B01"/>
                </a:solidFill>
                <a:latin typeface="Amasis MT Pro Light" panose="02040304050005020304" pitchFamily="18" charset="-18"/>
              </a:rPr>
              <a:t>, uživali u kulturi i lokalnim delicijama.</a:t>
            </a:r>
          </a:p>
          <a:p>
            <a:r>
              <a:rPr lang="hr-HR" sz="1700" b="1">
                <a:solidFill>
                  <a:srgbClr val="A04B01"/>
                </a:solidFill>
                <a:latin typeface="Amasis MT Pro Light" panose="02040304050005020304" pitchFamily="18" charset="-18"/>
              </a:rPr>
              <a:t> Svaki dan donosio je nova iskustva, smijeh i učenje, a druženja s prijateljima i profesorima činila su ovo putovanje još posebnijim. </a:t>
            </a:r>
          </a:p>
          <a:p>
            <a:r>
              <a:rPr lang="hr-HR" sz="1700" b="1">
                <a:solidFill>
                  <a:srgbClr val="A04B01"/>
                </a:solidFill>
                <a:latin typeface="Amasis MT Pro Light" panose="02040304050005020304" pitchFamily="18" charset="-18"/>
              </a:rPr>
              <a:t>Ovaj Erasmus+ 3D-STEM Lab projekt bio je više od edukacije – bio je prava avantura i prekrasna prilika za stvaranje nezaboravnih uspomena.</a:t>
            </a:r>
          </a:p>
        </p:txBody>
      </p:sp>
    </p:spTree>
    <p:extLst>
      <p:ext uri="{BB962C8B-B14F-4D97-AF65-F5344CB8AC3E}">
        <p14:creationId xmlns:p14="http://schemas.microsoft.com/office/powerpoint/2010/main" val="1827428316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theme/theme1.xml><?xml version="1.0" encoding="utf-8"?>
<a:theme xmlns:a="http://schemas.openxmlformats.org/drawingml/2006/main" name="Tema sustava Offic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5d734b43-a7cc-47fe-bff2-8433096f4af5" xsi:nil="true"/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CB12E50F209A414993D17C88CE6ABD1D" ma:contentTypeVersion="17" ma:contentTypeDescription="Create a new document." ma:contentTypeScope="" ma:versionID="188690024e1e46e1dda049fcd8998e1e">
  <xsd:schema xmlns:xsd="http://www.w3.org/2001/XMLSchema" xmlns:xs="http://www.w3.org/2001/XMLSchema" xmlns:p="http://schemas.microsoft.com/office/2006/metadata/properties" xmlns:ns3="5d734b43-a7cc-47fe-bff2-8433096f4af5" xmlns:ns4="51dd912a-699f-4e0d-9789-6c3aea8caa11" targetNamespace="http://schemas.microsoft.com/office/2006/metadata/properties" ma:root="true" ma:fieldsID="efbde675aab876f4b80e91d091d4aafc" ns3:_="" ns4:_="">
    <xsd:import namespace="5d734b43-a7cc-47fe-bff2-8433096f4af5"/>
    <xsd:import namespace="51dd912a-699f-4e0d-9789-6c3aea8caa11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AutoKeyPoints" minOccurs="0"/>
                <xsd:element ref="ns3:MediaServiceKeyPoints" minOccurs="0"/>
                <xsd:element ref="ns3:MediaServiceAutoTags" minOccurs="0"/>
                <xsd:element ref="ns3:MediaServiceGenerationTime" minOccurs="0"/>
                <xsd:element ref="ns3:MediaServiceEventHashCode" minOccurs="0"/>
                <xsd:element ref="ns3:MediaServiceSearchProperties" minOccurs="0"/>
                <xsd:element ref="ns3:_activity" minOccurs="0"/>
                <xsd:element ref="ns3:MediaServiceObjectDetectorVersions" minOccurs="0"/>
                <xsd:element ref="ns3:MediaServiceDateTaken" minOccurs="0"/>
                <xsd:element ref="ns3:MediaServiceSystemTags" minOccurs="0"/>
                <xsd:element ref="ns3:MediaServiceOCR" minOccurs="0"/>
                <xsd:element ref="ns3:MediaServiceLocatio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5d734b43-a7cc-47fe-bff2-8433096f4af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3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4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5" nillable="true" ma:displayName="Tags" ma:internalName="MediaServiceAutoTags" ma:readOnly="true">
      <xsd:simpleType>
        <xsd:restriction base="dms:Text"/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SearchProperties" ma:index="18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_activity" ma:index="19" nillable="true" ma:displayName="_activity" ma:hidden="true" ma:internalName="_activity">
      <xsd:simpleType>
        <xsd:restriction base="dms:Note"/>
      </xsd:simpleType>
    </xsd:element>
    <xsd:element name="MediaServiceObjectDetectorVersions" ma:index="20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DateTaken" ma:index="21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SystemTags" ma:index="22" nillable="true" ma:displayName="MediaServiceSystemTags" ma:hidden="true" ma:internalName="MediaServiceSystemTags" ma:readOnly="true">
      <xsd:simpleType>
        <xsd:restriction base="dms:Note"/>
      </xsd:simpleType>
    </xsd:element>
    <xsd:element name="MediaServiceOCR" ma:index="23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Location" ma:index="24" nillable="true" ma:displayName="Location" ma:indexed="true" ma:internalName="MediaServiceLocatio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51dd912a-699f-4e0d-9789-6c3aea8caa11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2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A4860111-2EB2-49BE-BEA1-4EA14523855C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A03CBAC1-5D1B-4809-AAE5-4AF65A60694F}">
  <ds:schemaRefs>
    <ds:schemaRef ds:uri="51dd912a-699f-4e0d-9789-6c3aea8caa11"/>
    <ds:schemaRef ds:uri="5d734b43-a7cc-47fe-bff2-8433096f4af5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customXml/itemProps3.xml><?xml version="1.0" encoding="utf-8"?>
<ds:datastoreItem xmlns:ds="http://schemas.openxmlformats.org/officeDocument/2006/customXml" ds:itemID="{73DBC916-A951-4D1A-8B20-FDAC6F108D0E}">
  <ds:schemaRefs>
    <ds:schemaRef ds:uri="51dd912a-699f-4e0d-9789-6c3aea8caa11"/>
    <ds:schemaRef ds:uri="5d734b43-a7cc-47fe-bff2-8433096f4af5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Široki zaslon</PresentationFormat>
  <Slides>19</Slides>
  <Notes>0</Notes>
  <HiddenSlides>0</HiddenSlides>
  <ScaleCrop>false</ScaleCrop>
  <HeadingPairs>
    <vt:vector size="4" baseType="variant">
      <vt:variant>
        <vt:lpstr>Tema</vt:lpstr>
      </vt:variant>
      <vt:variant>
        <vt:i4>1</vt:i4>
      </vt:variant>
      <vt:variant>
        <vt:lpstr>Naslovi slajdova</vt:lpstr>
      </vt:variant>
      <vt:variant>
        <vt:i4>19</vt:i4>
      </vt:variant>
    </vt:vector>
  </HeadingPairs>
  <TitlesOfParts>
    <vt:vector size="20" baseType="lpstr">
      <vt:lpstr>Tema sustava Office</vt:lpstr>
      <vt:lpstr>3D – STEM Lab  </vt:lpstr>
      <vt:lpstr>Laboratorij</vt:lpstr>
      <vt:lpstr>Putovanje!</vt:lpstr>
      <vt:lpstr>Prvi dan!!</vt:lpstr>
      <vt:lpstr>PowerPoint prezentacija</vt:lpstr>
      <vt:lpstr>PowerPoint prezentacija</vt:lpstr>
      <vt:lpstr>Mikrobiološki uzorci</vt:lpstr>
      <vt:lpstr>PowerPoint prezentacija</vt:lpstr>
      <vt:lpstr>Kozmetika!</vt:lpstr>
      <vt:lpstr>PowerPoint prezentacija</vt:lpstr>
      <vt:lpstr>Sevilla!</vt:lpstr>
      <vt:lpstr>PowerPoint prezentacija</vt:lpstr>
      <vt:lpstr>Cádiz!</vt:lpstr>
      <vt:lpstr>PowerPoint prezentacija</vt:lpstr>
      <vt:lpstr>Isla Magica</vt:lpstr>
      <vt:lpstr>Alcazar!</vt:lpstr>
      <vt:lpstr>PowerPoint prezentacija</vt:lpstr>
      <vt:lpstr>Dodjela certifikata!</vt:lpstr>
      <vt:lpstr>PowerPoint prezentacija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3D – STEM Lab </dc:title>
  <dc:creator>Katarina</dc:creator>
  <cp:revision>3</cp:revision>
  <dcterms:created xsi:type="dcterms:W3CDTF">2025-11-26T16:11:44Z</dcterms:created>
  <dcterms:modified xsi:type="dcterms:W3CDTF">2025-12-15T08:27:53Z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0x010100CB12E50F209A414993D17C88CE6ABD1D</vt:lpwstr>
  </property>
</Properties>
</file>